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5"/>
  </p:notesMasterIdLst>
  <p:sldIdLst>
    <p:sldId id="859" r:id="rId3"/>
    <p:sldId id="1070" r:id="rId4"/>
    <p:sldId id="1071" r:id="rId5"/>
    <p:sldId id="1094" r:id="rId6"/>
    <p:sldId id="1107" r:id="rId7"/>
    <p:sldId id="1110" r:id="rId8"/>
    <p:sldId id="1111" r:id="rId9"/>
    <p:sldId id="1115" r:id="rId10"/>
    <p:sldId id="1079" r:id="rId11"/>
    <p:sldId id="1116" r:id="rId12"/>
    <p:sldId id="1117" r:id="rId13"/>
    <p:sldId id="1076" r:id="rId14"/>
    <p:sldId id="1095" r:id="rId15"/>
    <p:sldId id="1118" r:id="rId16"/>
    <p:sldId id="1081" r:id="rId17"/>
    <p:sldId id="1119" r:id="rId18"/>
    <p:sldId id="1085" r:id="rId19"/>
    <p:sldId id="1123" r:id="rId20"/>
    <p:sldId id="1086" r:id="rId21"/>
    <p:sldId id="1120" r:id="rId22"/>
    <p:sldId id="1121" r:id="rId23"/>
    <p:sldId id="1122" r:id="rId24"/>
    <p:sldId id="1127" r:id="rId25"/>
    <p:sldId id="1168" r:id="rId26"/>
    <p:sldId id="1103" r:id="rId27"/>
    <p:sldId id="1104" r:id="rId28"/>
    <p:sldId id="1105" r:id="rId29"/>
    <p:sldId id="1130" r:id="rId30"/>
    <p:sldId id="1131" r:id="rId31"/>
    <p:sldId id="1132" r:id="rId32"/>
    <p:sldId id="1136" r:id="rId33"/>
    <p:sldId id="1133" r:id="rId34"/>
    <p:sldId id="1137" r:id="rId35"/>
    <p:sldId id="1138" r:id="rId36"/>
    <p:sldId id="1134" r:id="rId37"/>
    <p:sldId id="1142" r:id="rId38"/>
    <p:sldId id="1135" r:id="rId39"/>
    <p:sldId id="1139" r:id="rId40"/>
    <p:sldId id="1140" r:id="rId41"/>
    <p:sldId id="1141" r:id="rId42"/>
    <p:sldId id="1143" r:id="rId43"/>
    <p:sldId id="1144" r:id="rId44"/>
    <p:sldId id="1152" r:id="rId45"/>
    <p:sldId id="1145" r:id="rId46"/>
    <p:sldId id="1149" r:id="rId47"/>
    <p:sldId id="1153" r:id="rId48"/>
    <p:sldId id="1150" r:id="rId49"/>
    <p:sldId id="1151" r:id="rId50"/>
    <p:sldId id="1146" r:id="rId51"/>
    <p:sldId id="1154" r:id="rId52"/>
    <p:sldId id="1156" r:id="rId53"/>
    <p:sldId id="1148" r:id="rId54"/>
    <p:sldId id="1157" r:id="rId55"/>
    <p:sldId id="1158" r:id="rId56"/>
    <p:sldId id="1159" r:id="rId57"/>
    <p:sldId id="1160" r:id="rId58"/>
    <p:sldId id="1163" r:id="rId59"/>
    <p:sldId id="1164" r:id="rId60"/>
    <p:sldId id="1161" r:id="rId61"/>
    <p:sldId id="1167" r:id="rId62"/>
    <p:sldId id="1165" r:id="rId63"/>
    <p:sldId id="1166" r:id="rId6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notesMaster" Target="notesMasters/notesMaster1.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2.png"/><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23.png"/><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20.png"/><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23.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40.png"/><Relationship Id="rId3" Type="http://schemas.openxmlformats.org/officeDocument/2006/relationships/image" Target="../media/image20.png"/><Relationship Id="rId2" Type="http://schemas.openxmlformats.org/officeDocument/2006/relationships/image" Target="../media/image39.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1.pn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20.png"/><Relationship Id="rId1" Type="http://schemas.openxmlformats.org/officeDocument/2006/relationships/image" Target="../media/image48.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1.png"/><Relationship Id="rId3" Type="http://schemas.openxmlformats.org/officeDocument/2006/relationships/image" Target="../media/image50.png"/><Relationship Id="rId2" Type="http://schemas.openxmlformats.org/officeDocument/2006/relationships/image" Target="../media/image23.png"/><Relationship Id="rId1"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4.png"/><Relationship Id="rId1" Type="http://schemas.openxmlformats.org/officeDocument/2006/relationships/image" Target="../media/image53.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7.png"/><Relationship Id="rId1"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9.png"/><Relationship Id="rId1" Type="http://schemas.openxmlformats.org/officeDocument/2006/relationships/image" Target="../media/image58.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61.png"/><Relationship Id="rId2" Type="http://schemas.openxmlformats.org/officeDocument/2006/relationships/image" Target="../media/image19.png"/><Relationship Id="rId1" Type="http://schemas.openxmlformats.org/officeDocument/2006/relationships/image" Target="../media/image60.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3.png"/><Relationship Id="rId2" Type="http://schemas.openxmlformats.org/officeDocument/2006/relationships/image" Target="../media/image23.png"/><Relationship Id="rId1" Type="http://schemas.openxmlformats.org/officeDocument/2006/relationships/image" Target="../media/image6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6.png"/><Relationship Id="rId1" Type="http://schemas.openxmlformats.org/officeDocument/2006/relationships/image" Target="../media/image6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9.png"/><Relationship Id="rId4" Type="http://schemas.openxmlformats.org/officeDocument/2006/relationships/image" Target="../media/image68.png"/><Relationship Id="rId3" Type="http://schemas.openxmlformats.org/officeDocument/2006/relationships/image" Target="../media/image20.png"/><Relationship Id="rId2" Type="http://schemas.openxmlformats.org/officeDocument/2006/relationships/image" Target="../media/image33.png"/><Relationship Id="rId1" Type="http://schemas.openxmlformats.org/officeDocument/2006/relationships/image" Target="../media/image67.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1.png"/><Relationship Id="rId2" Type="http://schemas.openxmlformats.org/officeDocument/2006/relationships/image" Target="../media/image23.png"/><Relationship Id="rId1" Type="http://schemas.openxmlformats.org/officeDocument/2006/relationships/image" Target="../media/image70.png"/></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9.png"/><Relationship Id="rId4" Type="http://schemas.openxmlformats.org/officeDocument/2006/relationships/image" Target="../media/image23.png"/><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image" Target="../media/image20.png"/></Relationships>
</file>

<file path=ppt/slides/_rels/slide3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69.png"/><Relationship Id="rId4" Type="http://schemas.openxmlformats.org/officeDocument/2006/relationships/image" Target="../media/image23.png"/><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20.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6.png"/><Relationship Id="rId1" Type="http://schemas.openxmlformats.org/officeDocument/2006/relationships/image" Target="../media/image7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6.png"/><Relationship Id="rId1" Type="http://schemas.openxmlformats.org/officeDocument/2006/relationships/image" Target="../media/image78.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9.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1.png"/><Relationship Id="rId3" Type="http://schemas.openxmlformats.org/officeDocument/2006/relationships/image" Target="../media/image80.png"/><Relationship Id="rId2" Type="http://schemas.openxmlformats.org/officeDocument/2006/relationships/image" Target="../media/image20.png"/><Relationship Id="rId1" Type="http://schemas.openxmlformats.org/officeDocument/2006/relationships/image" Target="../media/image48.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1.png"/><Relationship Id="rId2" Type="http://schemas.openxmlformats.org/officeDocument/2006/relationships/image" Target="../media/image23.png"/><Relationship Id="rId1" Type="http://schemas.openxmlformats.org/officeDocument/2006/relationships/image" Target="../media/image82.png"/></Relationships>
</file>

<file path=ppt/slides/_rels/slide44.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85.png"/><Relationship Id="rId5" Type="http://schemas.openxmlformats.org/officeDocument/2006/relationships/image" Target="../media/image23.png"/><Relationship Id="rId4" Type="http://schemas.openxmlformats.org/officeDocument/2006/relationships/image" Target="../media/image84.png"/><Relationship Id="rId3" Type="http://schemas.openxmlformats.org/officeDocument/2006/relationships/image" Target="../media/image81.png"/><Relationship Id="rId2" Type="http://schemas.openxmlformats.org/officeDocument/2006/relationships/image" Target="../media/image83.png"/><Relationship Id="rId1" Type="http://schemas.openxmlformats.org/officeDocument/2006/relationships/image" Target="../media/image20.png"/></Relationships>
</file>

<file path=ppt/slides/_rels/slide4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87.png"/><Relationship Id="rId3" Type="http://schemas.openxmlformats.org/officeDocument/2006/relationships/image" Target="../media/image81.png"/><Relationship Id="rId2" Type="http://schemas.openxmlformats.org/officeDocument/2006/relationships/image" Target="../media/image86.png"/><Relationship Id="rId1" Type="http://schemas.openxmlformats.org/officeDocument/2006/relationships/image" Target="../media/image20.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8.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9.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1.png"/><Relationship Id="rId1" Type="http://schemas.openxmlformats.org/officeDocument/2006/relationships/image" Target="../media/image90.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3.png"/><Relationship Id="rId1" Type="http://schemas.openxmlformats.org/officeDocument/2006/relationships/image" Target="../media/image9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5.png"/><Relationship Id="rId1" Type="http://schemas.openxmlformats.org/officeDocument/2006/relationships/image" Target="../media/image94.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7.png"/><Relationship Id="rId1" Type="http://schemas.openxmlformats.org/officeDocument/2006/relationships/image" Target="../media/image96.png"/></Relationships>
</file>

<file path=ppt/slides/_rels/slide5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01.png"/><Relationship Id="rId4" Type="http://schemas.openxmlformats.org/officeDocument/2006/relationships/image" Target="../media/image20.png"/><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image" Target="../media/image98.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3.png"/><Relationship Id="rId2" Type="http://schemas.openxmlformats.org/officeDocument/2006/relationships/image" Target="../media/image23.png"/><Relationship Id="rId1" Type="http://schemas.openxmlformats.org/officeDocument/2006/relationships/image" Target="../media/image102.png"/></Relationships>
</file>

<file path=ppt/slides/_rels/slide5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03.png"/><Relationship Id="rId3" Type="http://schemas.openxmlformats.org/officeDocument/2006/relationships/image" Target="../media/image105.png"/><Relationship Id="rId2" Type="http://schemas.openxmlformats.org/officeDocument/2006/relationships/image" Target="../media/image25.png"/><Relationship Id="rId1" Type="http://schemas.openxmlformats.org/officeDocument/2006/relationships/image" Target="../media/image104.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3.png"/><Relationship Id="rId1" Type="http://schemas.openxmlformats.org/officeDocument/2006/relationships/image" Target="../media/image106.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8.png"/><Relationship Id="rId1" Type="http://schemas.openxmlformats.org/officeDocument/2006/relationships/image" Target="../media/image107.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114.png"/><Relationship Id="rId7" Type="http://schemas.openxmlformats.org/officeDocument/2006/relationships/image" Target="../media/image23.png"/><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 Id="rId3" Type="http://schemas.openxmlformats.org/officeDocument/2006/relationships/image" Target="../media/image20.png"/><Relationship Id="rId2" Type="http://schemas.openxmlformats.org/officeDocument/2006/relationships/image" Target="../media/image110.png"/><Relationship Id="rId1" Type="http://schemas.openxmlformats.org/officeDocument/2006/relationships/image" Target="../media/image109.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6.png"/><Relationship Id="rId2" Type="http://schemas.openxmlformats.org/officeDocument/2006/relationships/image" Target="../media/image23.png"/><Relationship Id="rId1" Type="http://schemas.openxmlformats.org/officeDocument/2006/relationships/image" Target="../media/image117.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6.png"/><Relationship Id="rId2" Type="http://schemas.openxmlformats.org/officeDocument/2006/relationships/image" Target="../media/image118.png"/><Relationship Id="rId1" Type="http://schemas.openxmlformats.org/officeDocument/2006/relationships/image" Target="../media/image20.png"/></Relationships>
</file>

<file path=ppt/slides/_rels/slide6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6.png"/><Relationship Id="rId3" Type="http://schemas.openxmlformats.org/officeDocument/2006/relationships/image" Target="../media/image120.png"/><Relationship Id="rId2" Type="http://schemas.openxmlformats.org/officeDocument/2006/relationships/image" Target="../media/image23.png"/><Relationship Id="rId1" Type="http://schemas.openxmlformats.org/officeDocument/2006/relationships/image" Target="../media/image1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安培力与洛伦兹力</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洛伦兹力的应用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5709287" y="4339226"/>
            <a:ext cx="864097" cy="576064"/>
          </a:xfrm>
          <a:prstGeom prst="rect">
            <a:avLst/>
          </a:prstGeom>
        </p:spPr>
      </p:pic>
      <p:pic>
        <p:nvPicPr>
          <p:cNvPr id="2" name="图片 1"/>
          <p:cNvPicPr>
            <a:picLocks noChangeAspect="1"/>
          </p:cNvPicPr>
          <p:nvPr/>
        </p:nvPicPr>
        <p:blipFill>
          <a:blip r:embed="rId1"/>
          <a:stretch>
            <a:fillRect/>
          </a:stretch>
        </p:blipFill>
        <p:spPr>
          <a:xfrm>
            <a:off x="3502918" y="2348880"/>
            <a:ext cx="1656184" cy="648072"/>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86415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带电粒子的最终能量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知，当带电粒子的运动半径最大时，其速度也最大，若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，则带电粒子的最终动能</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km</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可见，要提高带电粒子的最终动能，应尽可能地增大磁感应强度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粒子被加速的次数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粒子在回旋加速器中被加速的次数</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𝐤𝐦</m:t>
                            </m:r>
                          </m:sub>
                        </m:sSub>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是加速电压的大小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，一个周期加速两次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864152"/>
              </a:xfrm>
              <a:blipFill rotWithShape="1">
                <a:blip r:embed="rId2"/>
                <a:stretch>
                  <a:fillRect l="-2" t="-13" r="1" b="1"/>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9038908" y="1486156"/>
            <a:ext cx="530582" cy="593316"/>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92696"/>
                <a:ext cx="11485848" cy="205210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粒子在回旋加速器中运动的时间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在电场中运动的时间为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，在磁场中运动的时间为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是粒子被加速次数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，一般认为在盒内的时间近似等于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92696"/>
                <a:ext cx="11485848" cy="2052100"/>
              </a:xfrm>
              <a:blipFill rotWithShape="1">
                <a:blip r:embed="rId2"/>
                <a:stretch>
                  <a:fillRect l="-2" t="-27" r="1" b="16"/>
                </a:stretch>
              </a:blipFill>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1.eps" descr="id:2147489352;FounderCES"/>
          <p:cNvPicPr/>
          <p:nvPr/>
        </p:nvPicPr>
        <p:blipFill>
          <a:blip r:embed="rId1"/>
          <a:stretch>
            <a:fillRect/>
          </a:stretch>
        </p:blipFill>
        <p:spPr>
          <a:xfrm>
            <a:off x="400679" y="917346"/>
            <a:ext cx="1092200" cy="351790"/>
          </a:xfrm>
          <a:prstGeom prst="rect">
            <a:avLst/>
          </a:prstGeom>
        </p:spPr>
      </p:pic>
      <p:pic>
        <p:nvPicPr>
          <p:cNvPr id="5" name="24答案.eps" descr="id:2147489373;FounderCES"/>
          <p:cNvPicPr/>
          <p:nvPr/>
        </p:nvPicPr>
        <p:blipFill>
          <a:blip r:embed="rId2"/>
          <a:stretch>
            <a:fillRect/>
          </a:stretch>
        </p:blipFill>
        <p:spPr>
          <a:xfrm>
            <a:off x="400679" y="5408008"/>
            <a:ext cx="840740" cy="299720"/>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463011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如图所示为回旋加速器示意图，置于真空中的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形金属盒半径为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的匀强磁场方向与盒面垂直，交流加速电压大小恒为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若用此装置对氘核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加速，所加交变电流的频率为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加速过程中不考虑相对论效应和重力的影响，下列说法正确的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所加的交变电流的周期与氘核在磁场中运动的周期要相等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仅减小加速电压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氘核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加速次数增多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粒子获得的最大动能与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形盒的半径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若用该加速器加速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需要把交变电流的频率调整为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4630114"/>
              </a:xfrm>
              <a:blipFill rotWithShape="1">
                <a:blip r:embed="rId3"/>
                <a:stretch>
                  <a:fillRect l="-2" t="-14" r="1" b="7"/>
                </a:stretch>
              </a:blipFill>
            </p:spPr>
            <p:txBody>
              <a:bodyPr/>
              <a:lstStyle/>
              <a:p>
                <a:r>
                  <a:rPr lang="zh-CN" altLang="en-US">
                    <a:noFill/>
                  </a:rPr>
                  <a:t> </a:t>
                </a:r>
              </a:p>
            </p:txBody>
          </p:sp>
        </mc:Fallback>
      </mc:AlternateContent>
      <p:sp>
        <p:nvSpPr>
          <p:cNvPr id="2" name="矩形 1"/>
          <p:cNvSpPr/>
          <p:nvPr/>
        </p:nvSpPr>
        <p:spPr>
          <a:xfrm>
            <a:off x="1342678" y="5327035"/>
            <a:ext cx="612668" cy="461665"/>
          </a:xfrm>
          <a:prstGeom prst="rect">
            <a:avLst/>
          </a:prstGeom>
        </p:spPr>
        <p:txBody>
          <a:bodyPr wrap="none">
            <a:spAutoFit/>
          </a:bodyPr>
          <a:lstStyle/>
          <a:p>
            <a:r>
              <a:rPr lang="en-US" altLang="zh-CN" sz="2400">
                <a:solidFill>
                  <a:srgbClr val="000000"/>
                </a:solidFill>
              </a:rPr>
              <a:t>AB</a:t>
            </a:r>
            <a:endParaRPr lang="zh-CN" altLang="en-US"/>
          </a:p>
        </p:txBody>
      </p:sp>
      <p:pic>
        <p:nvPicPr>
          <p:cNvPr id="6" name="ca485u.jpg" descr="id:2147490059;FounderCES"/>
          <p:cNvPicPr/>
          <p:nvPr/>
        </p:nvPicPr>
        <p:blipFill>
          <a:blip r:embed="rId4"/>
          <a:stretch>
            <a:fillRect/>
          </a:stretch>
        </p:blipFill>
        <p:spPr>
          <a:xfrm>
            <a:off x="9263558" y="2708920"/>
            <a:ext cx="2324100" cy="20942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366;FounderCES"/>
          <p:cNvPicPr/>
          <p:nvPr/>
        </p:nvPicPr>
        <p:blipFill>
          <a:blip r:embed="rId1"/>
          <a:stretch>
            <a:fillRect/>
          </a:stretch>
        </p:blipFill>
        <p:spPr>
          <a:xfrm>
            <a:off x="478582" y="980728"/>
            <a:ext cx="840740" cy="29972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33458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保证氘核每次经过狭缝时均被加速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所加的交变电流的周期与氘核在磁场中运动的周期要相等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当粒子在磁场运动的轨迹半径等于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形金属盒半径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粒子在电场中加速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根据动能定理可得</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nqU</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𝒒</m:t>
                        </m:r>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𝒎𝑼</m:t>
                        </m:r>
                      </m:den>
                    </m:f>
                  </m:oMath>
                </a14:m>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可知仅减小加速电压</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氘核</a:t>
                </a:r>
                <a14:m>
                  <m:oMath xmlns:m="http://schemas.openxmlformats.org/officeDocument/2006/math">
                    <m:sSubSup>
                      <m:sSub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加速次数增多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334585"/>
              </a:xfrm>
              <a:blipFill rotWithShape="1">
                <a:blip r:embed="rId2"/>
                <a:stretch>
                  <a:fillRect l="-2" t="-15" r="1" b="2"/>
                </a:stretch>
              </a:blipFill>
            </p:spPr>
            <p:txBody>
              <a:bodyPr/>
              <a:lstStyle/>
              <a:p>
                <a:r>
                  <a:rPr lang="zh-CN" altLang="en-US">
                    <a:noFill/>
                  </a:rPr>
                  <a:t> </a:t>
                </a:r>
              </a:p>
            </p:txBody>
          </p:sp>
        </mc:Fallback>
      </mc:AlternateContent>
      <p:sp>
        <p:nvSpPr>
          <p:cNvPr id="2" name="矩形 1"/>
          <p:cNvSpPr/>
          <p:nvPr/>
        </p:nvSpPr>
        <p:spPr>
          <a:xfrm>
            <a:off x="1096437" y="4434374"/>
            <a:ext cx="7992888" cy="646331"/>
          </a:xfrm>
          <a:prstGeom prst="rect">
            <a:avLst/>
          </a:prstGeom>
        </p:spPr>
        <p:txBody>
          <a:bodyPr wrap="square">
            <a:spAutoFit/>
          </a:bodyPr>
          <a:lstStyle/>
          <a:p>
            <a:pPr algn="just">
              <a:lnSpc>
                <a:spcPct val="150000"/>
              </a:lnSpc>
              <a:spcAft>
                <a:spcPts val="0"/>
              </a:spcAft>
            </a:pPr>
            <a:r>
              <a:rPr lang="zh-CN" altLang="zh-CN" sz="2400">
                <a:solidFill>
                  <a:srgbClr val="00AEEF"/>
                </a:solidFill>
                <a:ea typeface="楷体" panose="02010609060101010101" pitchFamily="49" charset="-122"/>
                <a:cs typeface="Times New Roman" panose="02020603050405020304" pitchFamily="18" charset="0"/>
              </a:rPr>
              <a:t>对同种粒子</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加速的次数</a:t>
            </a:r>
            <a:r>
              <a:rPr lang="en-US" altLang="zh-CN" sz="2400" i="1">
                <a:solidFill>
                  <a:srgbClr val="00AEEF"/>
                </a:solidFill>
                <a:cs typeface="Times New Roman" panose="02020603050405020304" pitchFamily="18" charset="0"/>
              </a:rPr>
              <a:t>n</a:t>
            </a:r>
            <a:r>
              <a:rPr lang="zh-CN" altLang="zh-CN" sz="2400">
                <a:solidFill>
                  <a:srgbClr val="00AEEF"/>
                </a:solidFill>
                <a:ea typeface="楷体" panose="02010609060101010101" pitchFamily="49" charset="-122"/>
                <a:cs typeface="Times New Roman" panose="02020603050405020304" pitchFamily="18" charset="0"/>
              </a:rPr>
              <a:t>与加速电压</a:t>
            </a:r>
            <a:r>
              <a:rPr lang="en-US" altLang="zh-CN" sz="2400" i="1">
                <a:solidFill>
                  <a:srgbClr val="00AEEF"/>
                </a:solidFill>
                <a:cs typeface="Times New Roman" panose="02020603050405020304" pitchFamily="18" charset="0"/>
              </a:rPr>
              <a:t>U</a:t>
            </a:r>
            <a:r>
              <a:rPr lang="zh-CN" altLang="zh-CN" sz="2400">
                <a:solidFill>
                  <a:srgbClr val="00AEEF"/>
                </a:solidFill>
                <a:ea typeface="楷体" panose="02010609060101010101" pitchFamily="49" charset="-122"/>
                <a:cs typeface="Times New Roman" panose="02020603050405020304" pitchFamily="18" charset="0"/>
              </a:rPr>
              <a:t>的乘积为定值</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6" name="箭头右下.eps" descr="id:2147490073;FounderCES"/>
          <p:cNvPicPr/>
          <p:nvPr/>
        </p:nvPicPr>
        <p:blipFill>
          <a:blip r:embed="rId3"/>
          <a:stretch>
            <a:fillRect/>
          </a:stretch>
        </p:blipFill>
        <p:spPr>
          <a:xfrm>
            <a:off x="701467" y="4533011"/>
            <a:ext cx="394970" cy="310515"/>
          </a:xfrm>
          <a:prstGeom prst="rect">
            <a:avLst/>
          </a:prstGeom>
        </p:spPr>
      </p:pic>
      <p:pic>
        <p:nvPicPr>
          <p:cNvPr id="7" name="ca485u.jpg" descr="id:2147490059;FounderCES"/>
          <p:cNvPicPr/>
          <p:nvPr/>
        </p:nvPicPr>
        <p:blipFill>
          <a:blip r:embed="rId4"/>
          <a:stretch>
            <a:fillRect/>
          </a:stretch>
        </p:blipFill>
        <p:spPr>
          <a:xfrm>
            <a:off x="8903518" y="3796411"/>
            <a:ext cx="2324100" cy="209423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622834"/>
              </a:xfrm>
            </p:spPr>
            <p:txBody>
              <a:bodyPr/>
              <a:lstStyle/>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粒子获得的最大动能与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形盒的半径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回旋加速器交流电源的频率应等于带电粒子在磁场中做匀速圆周运动的频率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由粒子在磁场中做圆周运动的周期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若用该加速器加速</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粒子</a:t>
                </a:r>
                <a14:m>
                  <m:oMath xmlns:m="http://schemas.openxmlformats.org/officeDocument/2006/math">
                    <m:sSubSup>
                      <m:sSub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不需要调整交变电流的频率</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622834"/>
              </a:xfrm>
              <a:blipFill rotWithShape="1">
                <a:blip r:embed="rId1"/>
                <a:stretch>
                  <a:fillRect l="-2" t="-24" r="1" b="11"/>
                </a:stretch>
              </a:blipFill>
            </p:spPr>
            <p:txBody>
              <a:bodyPr/>
              <a:lstStyle/>
              <a:p>
                <a:r>
                  <a:rPr lang="zh-CN" altLang="en-US">
                    <a:noFill/>
                  </a:rPr>
                  <a:t> </a:t>
                </a:r>
              </a:p>
            </p:txBody>
          </p:sp>
        </mc:Fallback>
      </mc:AlternateContent>
      <p:pic>
        <p:nvPicPr>
          <p:cNvPr id="3" name="箭头右下.eps" descr="id:2147490080;FounderCES"/>
          <p:cNvPicPr/>
          <p:nvPr/>
        </p:nvPicPr>
        <p:blipFill>
          <a:blip r:embed="rId2"/>
          <a:stretch>
            <a:fillRect/>
          </a:stretch>
        </p:blipFill>
        <p:spPr>
          <a:xfrm>
            <a:off x="550590" y="3501008"/>
            <a:ext cx="394970" cy="310515"/>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054646" y="3315210"/>
                <a:ext cx="10297144" cy="682110"/>
              </a:xfrm>
              <a:prstGeom prst="rect">
                <a:avLst/>
              </a:prstGeom>
            </p:spPr>
            <p:txBody>
              <a:bodyPr wrap="square">
                <a:spAutoFit/>
              </a:bodyPr>
              <a:lstStyle/>
              <a:p>
                <a:pPr algn="just">
                  <a:lnSpc>
                    <a:spcPct val="150000"/>
                  </a:lnSpc>
                  <a:spcAft>
                    <a:spcPts val="0"/>
                  </a:spcAft>
                </a:pPr>
                <a:r>
                  <a:rPr lang="zh-CN" altLang="zh-CN" sz="2400">
                    <a:solidFill>
                      <a:srgbClr val="00AEEF"/>
                    </a:solidFill>
                    <a:ea typeface="楷体" panose="02010609060101010101" pitchFamily="49" charset="-122"/>
                    <a:cs typeface="Times New Roman" panose="02020603050405020304" pitchFamily="18" charset="0"/>
                  </a:rPr>
                  <a:t>氘核</a:t>
                </a:r>
                <a14:m>
                  <m:oMath xmlns:m="http://schemas.openxmlformats.org/officeDocument/2006/math">
                    <m:sSubSup>
                      <m:sSubSupPr>
                        <m:ctrlPr>
                          <a:rPr lang="zh-CN" altLang="zh-CN" sz="2400"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a:solidFill>
                              <a:srgbClr val="00AEEF"/>
                            </a:solidFill>
                            <a:latin typeface="宋体" panose="02010600030101010101" pitchFamily="2" charset="-122"/>
                            <a:cs typeface="Times New Roman" panose="02020603050405020304" pitchFamily="18" charset="0"/>
                          </a:rPr>
                          <m:t>(</m:t>
                        </m:r>
                      </m:e>
                      <m:sub>
                        <m:r>
                          <a:rPr lang="en-US" altLang="zh-CN" sz="2400" i="1">
                            <a:solidFill>
                              <a:srgbClr val="00AEEF"/>
                            </a:solidFill>
                            <a:latin typeface="Cambria Math" panose="02040503050406030204" pitchFamily="18" charset="0"/>
                            <a:cs typeface="Times New Roman" panose="02020603050405020304" pitchFamily="18" charset="0"/>
                          </a:rPr>
                          <m:t>𝟏</m:t>
                        </m:r>
                      </m:sub>
                      <m:sup>
                        <m:r>
                          <a:rPr lang="en-US" altLang="zh-CN" sz="2400" i="1">
                            <a:solidFill>
                              <a:srgbClr val="00AEEF"/>
                            </a:solidFill>
                            <a:latin typeface="Cambria Math" panose="02040503050406030204" pitchFamily="18" charset="0"/>
                            <a:cs typeface="Times New Roman" panose="02020603050405020304" pitchFamily="18" charset="0"/>
                          </a:rPr>
                          <m:t>𝟐</m:t>
                        </m:r>
                      </m:sup>
                    </m:sSubSup>
                  </m:oMath>
                </a14:m>
                <a:r>
                  <a:rPr lang="en-US" altLang="zh-CN" sz="2400">
                    <a:solidFill>
                      <a:srgbClr val="00AEEF"/>
                    </a:solidFill>
                    <a:cs typeface="Times New Roman" panose="02020603050405020304" pitchFamily="18" charset="0"/>
                  </a:rPr>
                  <a:t>H</a:t>
                </a:r>
                <a:r>
                  <a:rPr lang="en-US" altLang="zh-CN" sz="2400">
                    <a:solidFill>
                      <a:srgbClr val="00AEEF"/>
                    </a:solidFill>
                    <a:latin typeface="宋体" panose="02010600030101010101" pitchFamily="2" charset="-122"/>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和</a:t>
                </a:r>
                <a:r>
                  <a:rPr lang="en-US" altLang="zh-CN" sz="2400" i="1">
                    <a:solidFill>
                      <a:srgbClr val="00AEEF"/>
                    </a:solidFill>
                    <a:cs typeface="Times New Roman" panose="02020603050405020304" pitchFamily="18" charset="0"/>
                  </a:rPr>
                  <a:t>α</a:t>
                </a:r>
                <a:r>
                  <a:rPr lang="zh-CN" altLang="zh-CN" sz="2400">
                    <a:solidFill>
                      <a:srgbClr val="00AEEF"/>
                    </a:solidFill>
                    <a:ea typeface="楷体" panose="02010609060101010101" pitchFamily="49" charset="-122"/>
                    <a:cs typeface="Times New Roman" panose="02020603050405020304" pitchFamily="18" charset="0"/>
                  </a:rPr>
                  <a:t>粒子比荷相同</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在同一磁场中做匀速圆周运动的频率相同</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054646" y="3315210"/>
                <a:ext cx="10297144" cy="682110"/>
              </a:xfrm>
              <a:prstGeom prst="rect">
                <a:avLst/>
              </a:prstGeom>
              <a:blipFill rotWithShape="1">
                <a:blip r:embed="rId3"/>
                <a:stretch>
                  <a:fillRect l="-5" t="-75" r="5" b="92"/>
                </a:stretch>
              </a:blipFill>
            </p:spPr>
            <p:txBody>
              <a:bodyPr/>
              <a:lstStyle/>
              <a:p>
                <a:r>
                  <a:rPr lang="zh-CN" altLang="en-US">
                    <a:noFill/>
                  </a:rPr>
                  <a:t> </a:t>
                </a:r>
              </a:p>
            </p:txBody>
          </p:sp>
        </mc:Fallback>
      </mc:AlternateContent>
      <p:pic>
        <p:nvPicPr>
          <p:cNvPr id="5" name="ca485u.jpg" descr="id:2147490059;FounderCES"/>
          <p:cNvPicPr/>
          <p:nvPr/>
        </p:nvPicPr>
        <p:blipFill>
          <a:blip r:embed="rId4"/>
          <a:stretch>
            <a:fillRect/>
          </a:stretch>
        </p:blipFill>
        <p:spPr>
          <a:xfrm>
            <a:off x="4511030" y="4012354"/>
            <a:ext cx="2520280" cy="227331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338136" y="3204350"/>
            <a:ext cx="288032" cy="368666"/>
          </a:xfrm>
          <a:prstGeom prst="rect">
            <a:avLst/>
          </a:prstGeom>
        </p:spPr>
      </p:pic>
      <p:pic>
        <p:nvPicPr>
          <p:cNvPr id="4" name="要点2.eps" descr="id:2147489380;FounderCES"/>
          <p:cNvPicPr/>
          <p:nvPr/>
        </p:nvPicPr>
        <p:blipFill>
          <a:blip r:embed="rId2"/>
          <a:stretch>
            <a:fillRect/>
          </a:stretch>
        </p:blipFill>
        <p:spPr>
          <a:xfrm>
            <a:off x="428998" y="925972"/>
            <a:ext cx="1092200" cy="38354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303705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洛伦兹力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的应用的其他实例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速度选择器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如图所示，粒子经加速电场得到一定的速度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，之后进入正交的电场和磁场，受到的静电力与洛伦兹力方向相反，不计粒子重力，若使粒子沿直线从右边孔中射出去，则有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3037050"/>
              </a:xfrm>
              <a:blipFill rotWithShape="1">
                <a:blip r:embed="rId3"/>
                <a:stretch>
                  <a:fillRect l="-2" t="-21" r="1" b="-1406"/>
                </a:stretch>
              </a:blipFill>
            </p:spPr>
            <p:txBody>
              <a:bodyPr/>
              <a:lstStyle/>
              <a:p>
                <a:r>
                  <a:rPr lang="zh-CN" altLang="en-US">
                    <a:noFill/>
                  </a:rPr>
                  <a:t> </a:t>
                </a:r>
              </a:p>
            </p:txBody>
          </p:sp>
        </mc:Fallback>
      </mc:AlternateContent>
      <p:pic>
        <p:nvPicPr>
          <p:cNvPr id="5" name="za338u.jpg" descr="id:2147490101;FounderCES"/>
          <p:cNvPicPr/>
          <p:nvPr/>
        </p:nvPicPr>
        <p:blipFill>
          <a:blip r:embed="rId4"/>
          <a:stretch>
            <a:fillRect/>
          </a:stretch>
        </p:blipFill>
        <p:spPr>
          <a:xfrm>
            <a:off x="3862958" y="3861048"/>
            <a:ext cx="3114675" cy="227647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15129"/>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，粒子做直线运动，与粒子的电荷量、电性、质量无关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，电场力大于洛伦兹力，粒子向电场力方向偏移，电场力做正功，粒子动能增加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，洛伦兹力大于电场力，粒子向洛伦兹力方向偏移，电场力做负功，粒子动能减少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15129"/>
              </a:xfrm>
              <a:blipFill rotWithShape="1">
                <a:blip r:embed="rId1"/>
                <a:stretch>
                  <a:fillRect l="-2" t="-18" r="1" b="11"/>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936655"/>
            <a:ext cx="1031875" cy="332105"/>
          </a:xfrm>
          <a:prstGeom prst="rect">
            <a:avLst/>
          </a:prstGeom>
        </p:spPr>
      </p:pic>
      <p:pic>
        <p:nvPicPr>
          <p:cNvPr id="6" name="24答案.eps" descr="id:2147489436;FounderCES"/>
          <p:cNvPicPr/>
          <p:nvPr/>
        </p:nvPicPr>
        <p:blipFill>
          <a:blip r:embed="rId2"/>
          <a:stretch>
            <a:fillRect/>
          </a:stretch>
        </p:blipFill>
        <p:spPr>
          <a:xfrm>
            <a:off x="478582" y="3880524"/>
            <a:ext cx="840740" cy="299720"/>
          </a:xfrm>
          <a:prstGeom prst="rect">
            <a:avLst/>
          </a:prstGeom>
        </p:spPr>
      </p:pic>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质谱仪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原理如图所示，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为粒子加速器，电压为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为速度选择器，磁场与电场正交，磁感应强度为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，板间距离为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为偏转分离器，磁感应强度为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的粒子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，由静止经粒子加速器加速后，恰能通过速度选择器，粒子进入分离器后做匀速圆周运动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加速后粒子的速度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1414686" y="3608442"/>
                <a:ext cx="1266501" cy="843885"/>
              </a:xfrm>
              <a:prstGeom prst="rect">
                <a:avLst/>
              </a:prstGeom>
            </p:spPr>
            <p:txBody>
              <a:bodyPr wrap="none">
                <a:spAutoFit/>
              </a:bodyPr>
              <a:lstStyle/>
              <a:p>
                <a14:m>
                  <m:oMath xmlns:m="http://schemas.openxmlformats.org/officeDocument/2006/math">
                    <m:rad>
                      <m:radPr>
                        <m:degHide m:val="on"/>
                        <m:ctrlPr>
                          <a:rPr lang="zh-CN" altLang="zh-CN" sz="2400" i="1" smtClean="0">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𝟐</m:t>
                            </m:r>
                            <m:r>
                              <a:rPr lang="en-US" altLang="zh-CN" sz="2400" i="1">
                                <a:solidFill>
                                  <a:schemeClr val="tx1"/>
                                </a:solidFill>
                                <a:latin typeface="Cambria Math" panose="02040503050406030204" pitchFamily="18" charset="0"/>
                                <a:cs typeface="Times New Roman" panose="02020603050405020304" pitchFamily="18" charset="0"/>
                              </a:rPr>
                              <m:t>𝒆</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𝑼</m:t>
                                </m:r>
                              </m:e>
                              <m:sub>
                                <m:r>
                                  <a:rPr lang="en-US" altLang="zh-CN" sz="2400" i="1">
                                    <a:solidFill>
                                      <a:schemeClr val="tx1"/>
                                    </a:solidFill>
                                    <a:latin typeface="Cambria Math" panose="02040503050406030204" pitchFamily="18" charset="0"/>
                                    <a:cs typeface="Times New Roman" panose="02020603050405020304" pitchFamily="18" charset="0"/>
                                  </a:rPr>
                                  <m:t>𝟏</m:t>
                                </m:r>
                              </m:sub>
                            </m:sSub>
                          </m:num>
                          <m:den>
                            <m:r>
                              <a:rPr lang="en-US" altLang="zh-CN" sz="2400" i="1">
                                <a:solidFill>
                                  <a:schemeClr val="tx1"/>
                                </a:solidFill>
                                <a:latin typeface="Cambria Math" panose="02040503050406030204" pitchFamily="18" charset="0"/>
                                <a:cs typeface="Times New Roman" panose="02020603050405020304" pitchFamily="18" charset="0"/>
                              </a:rPr>
                              <m:t>𝒎</m:t>
                            </m:r>
                          </m:den>
                        </m:f>
                      </m:e>
                    </m:rad>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2" name="矩形 1"/>
              <p:cNvSpPr>
                <a:spLocks noRot="1" noChangeAspect="1" noMove="1" noResize="1" noEditPoints="1" noAdjustHandles="1" noChangeArrowheads="1" noChangeShapeType="1" noTextEdit="1"/>
              </p:cNvSpPr>
              <p:nvPr/>
            </p:nvSpPr>
            <p:spPr>
              <a:xfrm>
                <a:off x="1414686" y="3608442"/>
                <a:ext cx="1266501" cy="843885"/>
              </a:xfrm>
              <a:prstGeom prst="rect">
                <a:avLst/>
              </a:prstGeom>
              <a:blipFill rotWithShape="1">
                <a:blip r:embed="rId3"/>
                <a:stretch>
                  <a:fillRect l="-43" t="-44" r="17" b="4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矩形 2"/>
              <p:cNvSpPr/>
              <p:nvPr/>
            </p:nvSpPr>
            <p:spPr>
              <a:xfrm>
                <a:off x="406574" y="4365104"/>
                <a:ext cx="11368120" cy="2017347"/>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粒子加速器中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粒子被加速电场</a:t>
                </a: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加速</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由动能定理有</a:t>
                </a:r>
                <a:r>
                  <a:rPr lang="en-US" altLang="zh-CN" sz="2400" i="1">
                    <a:solidFill>
                      <a:srgbClr val="000000"/>
                    </a:solidFill>
                    <a:cs typeface="Times New Roman" panose="02020603050405020304" pitchFamily="18" charset="0"/>
                  </a:rPr>
                  <a:t>eU</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m</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𝒆</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𝒎</m:t>
                            </m:r>
                          </m:den>
                        </m:f>
                      </m:e>
                    </m:rad>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406574" y="4365104"/>
                <a:ext cx="11368120" cy="2017347"/>
              </a:xfrm>
              <a:prstGeom prst="rect">
                <a:avLst/>
              </a:prstGeom>
              <a:blipFill rotWithShape="1">
                <a:blip r:embed="rId4"/>
                <a:stretch>
                  <a:fillRect l="-2" t="-1517" r="5" b="3"/>
                </a:stretch>
              </a:blipFill>
            </p:spPr>
            <p:txBody>
              <a:bodyPr/>
              <a:lstStyle/>
              <a:p>
                <a:r>
                  <a:rPr lang="zh-CN" altLang="en-US">
                    <a:noFill/>
                  </a:rPr>
                  <a:t> </a:t>
                </a:r>
              </a:p>
            </p:txBody>
          </p:sp>
        </mc:Fallback>
      </mc:AlternateContent>
      <p:pic>
        <p:nvPicPr>
          <p:cNvPr id="7" name="24解析.eps" descr="id:2147490122;FounderCES"/>
          <p:cNvPicPr/>
          <p:nvPr/>
        </p:nvPicPr>
        <p:blipFill>
          <a:blip r:embed="rId5"/>
          <a:stretch>
            <a:fillRect/>
          </a:stretch>
        </p:blipFill>
        <p:spPr>
          <a:xfrm>
            <a:off x="478582" y="4729637"/>
            <a:ext cx="840740" cy="299720"/>
          </a:xfrm>
          <a:prstGeom prst="rect">
            <a:avLst/>
          </a:prstGeom>
        </p:spPr>
      </p:pic>
      <p:pic>
        <p:nvPicPr>
          <p:cNvPr id="8" name="djy476.jpg" descr="id:2147490115;FounderCES"/>
          <p:cNvPicPr/>
          <p:nvPr/>
        </p:nvPicPr>
        <p:blipFill>
          <a:blip r:embed="rId6"/>
          <a:stretch>
            <a:fillRect/>
          </a:stretch>
        </p:blipFill>
        <p:spPr>
          <a:xfrm>
            <a:off x="8759502" y="2348880"/>
            <a:ext cx="2159000" cy="2171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速度选择器的电压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129;FounderCES"/>
          <p:cNvPicPr/>
          <p:nvPr/>
        </p:nvPicPr>
        <p:blipFill>
          <a:blip r:embed="rId1"/>
          <a:stretch>
            <a:fillRect/>
          </a:stretch>
        </p:blipFill>
        <p:spPr>
          <a:xfrm>
            <a:off x="550590" y="1772816"/>
            <a:ext cx="840740" cy="29972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558702" y="1196752"/>
                <a:ext cx="1418786" cy="1219693"/>
              </a:xfrm>
              <a:prstGeom prst="rect">
                <a:avLst/>
              </a:prstGeom>
            </p:spPr>
            <p:txBody>
              <a:bodyPr wrap="none">
                <a:spAutoFit/>
              </a:bodyPr>
              <a:lstStyle/>
              <a:p>
                <a:pPr algn="just">
                  <a:lnSpc>
                    <a:spcPct val="150000"/>
                  </a:lnSpc>
                  <a:spcAft>
                    <a:spcPts val="0"/>
                  </a:spcAft>
                </a:pPr>
                <a:r>
                  <a:rPr lang="en-US" altLang="zh-CN" sz="2400" i="1">
                    <a:solidFill>
                      <a:srgbClr val="000000"/>
                    </a:solidFill>
                    <a:cs typeface="Times New Roman" panose="02020603050405020304" pitchFamily="18" charset="0"/>
                  </a:rPr>
                  <a:t>B</a:t>
                </a:r>
                <a:r>
                  <a:rPr lang="en-US" altLang="zh-CN" sz="2400" baseline="-25000">
                    <a:solidFill>
                      <a:srgbClr val="000000"/>
                    </a:solidFill>
                    <a:cs typeface="Times New Roman" panose="02020603050405020304" pitchFamily="18" charset="0"/>
                  </a:rPr>
                  <a:t>1</a:t>
                </a:r>
                <a:r>
                  <a:rPr lang="en-US" altLang="zh-CN" sz="2400" i="1">
                    <a:solidFill>
                      <a:srgbClr val="000000"/>
                    </a:solidFill>
                    <a:cs typeface="Times New Roman" panose="02020603050405020304" pitchFamily="18" charset="0"/>
                  </a:rPr>
                  <a:t>d</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𝒆</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𝒎</m:t>
                            </m:r>
                          </m:den>
                        </m:f>
                      </m:e>
                    </m:rad>
                  </m:oMath>
                </a14:m>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558702" y="1196752"/>
                <a:ext cx="1418786" cy="1219693"/>
              </a:xfrm>
              <a:prstGeom prst="rect">
                <a:avLst/>
              </a:prstGeom>
              <a:blipFill rotWithShape="1">
                <a:blip r:embed="rId2"/>
                <a:stretch>
                  <a:fillRect l="-29" t="-34" r="43"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矩形 3"/>
              <p:cNvSpPr/>
              <p:nvPr/>
            </p:nvSpPr>
            <p:spPr>
              <a:xfrm>
                <a:off x="369998" y="3211981"/>
                <a:ext cx="11485848" cy="201721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速度选择器中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粒子受到的电场力和洛伦兹力大小相等</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e</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𝟐</m:t>
                            </m:r>
                          </m:sub>
                        </m:sSub>
                      </m:num>
                      <m:den>
                        <m:r>
                          <a:rPr lang="en-US" altLang="zh-CN" sz="2400" i="1">
                            <a:solidFill>
                              <a:srgbClr val="000000"/>
                            </a:solidFill>
                            <a:latin typeface="Cambria Math" panose="02040503050406030204" pitchFamily="18" charset="0"/>
                            <a:cs typeface="Times New Roman" panose="02020603050405020304" pitchFamily="18" charset="0"/>
                          </a:rPr>
                          <m:t>𝒅</m:t>
                        </m:r>
                      </m:den>
                    </m:f>
                  </m:oMath>
                </a14:m>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e</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a:solidFill>
                      <a:srgbClr val="000000"/>
                    </a:solidFill>
                    <a:cs typeface="Times New Roman" panose="02020603050405020304" pitchFamily="18" charset="0"/>
                  </a:rPr>
                  <a:t>B</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解得速度选择器的电压</a:t>
                </a: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a:t>
                </a:r>
                <a:r>
                  <a:rPr lang="en-US" altLang="zh-CN" sz="2400" baseline="-25000">
                    <a:solidFill>
                      <a:srgbClr val="000000"/>
                    </a:solidFill>
                    <a:cs typeface="Times New Roman" panose="02020603050405020304" pitchFamily="18" charset="0"/>
                  </a:rPr>
                  <a:t>1</a:t>
                </a:r>
                <a:r>
                  <a:rPr lang="en-US" altLang="zh-CN" sz="2400" i="1">
                    <a:solidFill>
                      <a:srgbClr val="000000"/>
                    </a:solidFill>
                    <a:cs typeface="Times New Roman" panose="02020603050405020304" pitchFamily="18" charset="0"/>
                  </a:rPr>
                  <a:t>d</a:t>
                </a:r>
                <a:r>
                  <a:rPr lang="en-US" altLang="zh-CN" sz="2400" i="1">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B</a:t>
                </a:r>
                <a:r>
                  <a:rPr lang="en-US" altLang="zh-CN" sz="2400" baseline="-25000">
                    <a:solidFill>
                      <a:srgbClr val="000000"/>
                    </a:solidFill>
                    <a:cs typeface="Times New Roman" panose="02020603050405020304" pitchFamily="18" charset="0"/>
                  </a:rPr>
                  <a:t>1</a:t>
                </a:r>
                <a:r>
                  <a:rPr lang="en-US" altLang="zh-CN" sz="2400" i="1">
                    <a:solidFill>
                      <a:srgbClr val="000000"/>
                    </a:solidFill>
                    <a:cs typeface="Times New Roman" panose="02020603050405020304" pitchFamily="18" charset="0"/>
                  </a:rPr>
                  <a:t>d</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𝒆</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𝒎</m:t>
                            </m:r>
                          </m:den>
                        </m:f>
                      </m:e>
                    </m:rad>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369998" y="3211981"/>
                <a:ext cx="11485848" cy="2017219"/>
              </a:xfrm>
              <a:prstGeom prst="rect">
                <a:avLst/>
              </a:prstGeom>
              <a:blipFill rotWithShape="1">
                <a:blip r:embed="rId3"/>
                <a:stretch>
                  <a:fillRect l="-4" t="-7" r="3" b="30"/>
                </a:stretch>
              </a:blipFill>
            </p:spPr>
            <p:txBody>
              <a:bodyPr/>
              <a:lstStyle/>
              <a:p>
                <a:r>
                  <a:rPr lang="zh-CN" altLang="en-US">
                    <a:noFill/>
                  </a:rPr>
                  <a:t> </a:t>
                </a:r>
              </a:p>
            </p:txBody>
          </p:sp>
        </mc:Fallback>
      </mc:AlternateContent>
      <p:pic>
        <p:nvPicPr>
          <p:cNvPr id="6" name="24解析.eps" descr="id:2147490122;FounderCES"/>
          <p:cNvPicPr/>
          <p:nvPr/>
        </p:nvPicPr>
        <p:blipFill>
          <a:blip r:embed="rId4"/>
          <a:stretch>
            <a:fillRect/>
          </a:stretch>
        </p:blipFill>
        <p:spPr>
          <a:xfrm>
            <a:off x="541808" y="3558292"/>
            <a:ext cx="840740" cy="299720"/>
          </a:xfrm>
          <a:prstGeom prst="rect">
            <a:avLst/>
          </a:prstGeom>
        </p:spPr>
      </p:pic>
      <p:pic>
        <p:nvPicPr>
          <p:cNvPr id="8" name="djy476.jpg" descr="id:2147490115;FounderCES"/>
          <p:cNvPicPr/>
          <p:nvPr/>
        </p:nvPicPr>
        <p:blipFill>
          <a:blip r:embed="rId5"/>
          <a:stretch>
            <a:fillRect/>
          </a:stretch>
        </p:blipFill>
        <p:spPr>
          <a:xfrm>
            <a:off x="4968615" y="735450"/>
            <a:ext cx="2443480" cy="24574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415;FounderCES"/>
          <p:cNvPicPr/>
          <p:nvPr/>
        </p:nvPicPr>
        <p:blipFill>
          <a:blip r:embed="rId1"/>
          <a:stretch>
            <a:fillRect/>
          </a:stretch>
        </p:blipFill>
        <p:spPr>
          <a:xfrm>
            <a:off x="492593" y="4296660"/>
            <a:ext cx="840740" cy="299720"/>
          </a:xfrm>
          <a:prstGeom prst="rect">
            <a:avLst/>
          </a:prstGeom>
        </p:spPr>
      </p:pic>
      <p:sp>
        <p:nvSpPr>
          <p:cNvPr id="6" name="内容占位符 5"/>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粒子在磁场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中做匀速圆周运动的半径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262558" y="3849153"/>
                <a:ext cx="11385372" cy="2100127"/>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磁场</a:t>
                </a:r>
                <a:r>
                  <a:rPr lang="en-US" altLang="zh-CN" sz="2400" i="1">
                    <a:solidFill>
                      <a:srgbClr val="000000"/>
                    </a:solidFill>
                    <a:cs typeface="Times New Roman" panose="02020603050405020304" pitchFamily="18" charset="0"/>
                  </a:rPr>
                  <a:t>B</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粒子受洛伦兹力作用而做匀速圆周运动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则有</a:t>
                </a:r>
                <a:r>
                  <a:rPr lang="en-US" altLang="zh-CN" sz="2400" i="1">
                    <a:solidFill>
                      <a:srgbClr val="000000"/>
                    </a:solidFill>
                    <a:cs typeface="Times New Roman" panose="02020603050405020304" pitchFamily="18" charset="0"/>
                  </a:rPr>
                  <a:t>e</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i="1">
                    <a:solidFill>
                      <a:srgbClr val="000000"/>
                    </a:solidFill>
                    <a:cs typeface="Times New Roman" panose="02020603050405020304" pitchFamily="18" charset="0"/>
                  </a:rPr>
                  <a:t>B</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𝑹</m:t>
                        </m:r>
                      </m:den>
                    </m:f>
                  </m:oMath>
                </a14:m>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解得半径</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𝑩</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𝒎</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𝒆</m:t>
                            </m:r>
                          </m:den>
                        </m:f>
                      </m:e>
                    </m:rad>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262558" y="3849153"/>
                <a:ext cx="11385372" cy="2100127"/>
              </a:xfrm>
              <a:prstGeom prst="rect">
                <a:avLst/>
              </a:prstGeom>
              <a:blipFill rotWithShape="1">
                <a:blip r:embed="rId2"/>
                <a:stretch>
                  <a:fillRect l="-3" t="-20" r="1" b="29"/>
                </a:stretch>
              </a:blipFill>
            </p:spPr>
            <p:txBody>
              <a:bodyPr/>
              <a:lstStyle/>
              <a:p>
                <a:r>
                  <a:rPr lang="zh-CN" altLang="en-US">
                    <a:noFill/>
                  </a:rPr>
                  <a:t> </a:t>
                </a:r>
              </a:p>
            </p:txBody>
          </p:sp>
        </mc:Fallback>
      </mc:AlternateContent>
      <p:pic>
        <p:nvPicPr>
          <p:cNvPr id="5" name="24答案.eps" descr="id:2147490129;FounderCES"/>
          <p:cNvPicPr/>
          <p:nvPr/>
        </p:nvPicPr>
        <p:blipFill>
          <a:blip r:embed="rId3"/>
          <a:stretch>
            <a:fillRect/>
          </a:stretch>
        </p:blipFill>
        <p:spPr>
          <a:xfrm>
            <a:off x="501938" y="1700808"/>
            <a:ext cx="840740" cy="299720"/>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1486694" y="1180901"/>
                <a:ext cx="1684564" cy="1219693"/>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𝑩</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𝒎</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𝒆</m:t>
                            </m:r>
                          </m:den>
                        </m:f>
                      </m:e>
                    </m:rad>
                  </m:oMath>
                </a14:m>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1486694" y="1180901"/>
                <a:ext cx="1684564" cy="1219693"/>
              </a:xfrm>
              <a:prstGeom prst="rect">
                <a:avLst/>
              </a:prstGeom>
              <a:blipFill rotWithShape="1">
                <a:blip r:embed="rId4"/>
                <a:stretch>
                  <a:fillRect l="-9" t="-36" r="4" b="24"/>
                </a:stretch>
              </a:blipFill>
            </p:spPr>
            <p:txBody>
              <a:bodyPr/>
              <a:lstStyle/>
              <a:p>
                <a:r>
                  <a:rPr lang="zh-CN" altLang="en-US">
                    <a:noFill/>
                  </a:rPr>
                  <a:t> </a:t>
                </a:r>
              </a:p>
            </p:txBody>
          </p:sp>
        </mc:Fallback>
      </mc:AlternateContent>
      <p:pic>
        <p:nvPicPr>
          <p:cNvPr id="8" name="djy476.jpg" descr="id:2147490115;FounderCES"/>
          <p:cNvPicPr/>
          <p:nvPr/>
        </p:nvPicPr>
        <p:blipFill>
          <a:blip r:embed="rId5"/>
          <a:stretch>
            <a:fillRect/>
          </a:stretch>
        </p:blipFill>
        <p:spPr>
          <a:xfrm>
            <a:off x="5375126" y="1403161"/>
            <a:ext cx="2443480" cy="24574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显像管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电偏转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利用电场改变带电粒子运动方向的方法称为电偏转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磁偏转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利用磁场改变带电粒子运动方向的方法称为磁偏转</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408602" y="3168154"/>
            <a:ext cx="432048" cy="540251"/>
          </a:xfrm>
          <a:prstGeom prst="rect">
            <a:avLst/>
          </a:prstGeom>
        </p:spPr>
      </p:pic>
      <p:pic>
        <p:nvPicPr>
          <p:cNvPr id="2" name="图片 1"/>
          <p:cNvPicPr>
            <a:picLocks noChangeAspect="1"/>
          </p:cNvPicPr>
          <p:nvPr/>
        </p:nvPicPr>
        <p:blipFill>
          <a:blip r:embed="rId1"/>
          <a:stretch>
            <a:fillRect/>
          </a:stretch>
        </p:blipFill>
        <p:spPr>
          <a:xfrm>
            <a:off x="4222998" y="3195724"/>
            <a:ext cx="792088" cy="38804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311431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电磁流量计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如图所示，一圆柱形导管直径为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，用非磁性材料制成，其中有可以向左流动的导电的液体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导电液体中的自由电荷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正、负离子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在洛伦兹力作用下纵向偏转，</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间出现电势差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当自由电荷所受电场力和洛伦兹力平衡时，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间的电势差就保持稳定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𝑩𝒅</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，则流量</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𝑼𝒅</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3114314"/>
              </a:xfrm>
              <a:blipFill rotWithShape="1">
                <a:blip r:embed="rId2"/>
                <a:stretch>
                  <a:fillRect l="-2" t="-20" r="1" b="-93"/>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3428119" y="4051151"/>
            <a:ext cx="5351318" cy="20955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27920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磁流体发电机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高速等离子体束射入匀强磁场，在洛伦兹力的作用下发生偏转而打在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极板上，使两极板产生电势差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当离子做匀速运动时，两极板间的电势差最大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根据左手定则可知，图中的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极板是发电机的正极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若磁流体发电机两极板间的距离为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，正对面积为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，等离子体束速度为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，则由</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得两极板间能达到的最大电势差</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Bd</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电源内阻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𝑩𝒅</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279202"/>
              </a:xfrm>
              <a:blipFill rotWithShape="1">
                <a:blip r:embed="rId1"/>
                <a:stretch>
                  <a:fillRect l="-2" t="-12" r="1" b="8"/>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5375126" y="4797152"/>
            <a:ext cx="2880320" cy="167523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650448" y="3719720"/>
            <a:ext cx="1296144" cy="636758"/>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2147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霍尔效应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在匀强磁场中放置一个矩形截面的载流体，当磁场方向与电流方向垂直时，形成电流的载流子受洛伦兹力的作用发生偏转，导致导体在与磁场、电流方向都垂直的方向上出现了电势差，这个现象称为霍尔效应，所产生的电势差称为霍尔电势差或霍尔电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当载流子不偏转时，即所受洛伦兹力与静电力平衡时，霍尔电压达到稳定值</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𝒏𝒒</m:t>
                        </m:r>
                      </m:den>
                    </m:f>
                  </m:oMath>
                </a14:m>
                <a:r>
                  <a:rPr lang="zh-CN"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𝑰𝑩</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𝒃</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为材料单位体积的载流子个数，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为单个载流子的电荷量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214744"/>
              </a:xfrm>
              <a:blipFill rotWithShape="1">
                <a:blip r:embed="rId2"/>
                <a:stretch>
                  <a:fillRect l="-2" t="-15" r="1" b="6"/>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4104055" y="4221088"/>
            <a:ext cx="3999445" cy="223224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457;FounderCES"/>
          <p:cNvPicPr/>
          <p:nvPr/>
        </p:nvPicPr>
        <p:blipFill>
          <a:blip r:embed="rId1"/>
          <a:stretch>
            <a:fillRect/>
          </a:stretch>
        </p:blipFill>
        <p:spPr>
          <a:xfrm>
            <a:off x="478582" y="908720"/>
            <a:ext cx="1203325" cy="387350"/>
          </a:xfrm>
          <a:prstGeom prst="rect">
            <a:avLst/>
          </a:prstGeom>
        </p:spPr>
      </p:pic>
      <p:pic>
        <p:nvPicPr>
          <p:cNvPr id="7" name="24答案.eps" descr="id:2147489492;FounderCES"/>
          <p:cNvPicPr/>
          <p:nvPr/>
        </p:nvPicPr>
        <p:blipFill>
          <a:blip r:embed="rId2"/>
          <a:stretch>
            <a:fillRect/>
          </a:stretch>
        </p:blipFill>
        <p:spPr>
          <a:xfrm>
            <a:off x="416990" y="5958245"/>
            <a:ext cx="840740" cy="29972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11152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如图所示，图甲是速度选择器，图乙是磁流体发电机，图丙是霍尔元件，图丁是回旋加速器，则下列说法正确的是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图甲中粒子能够沿直线匀速通过速度选择器的条件是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图乙中只增大电阻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可减小发电机的功率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图丙中霍尔元件稳定时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图丁中只增大交流电源电压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并不能增大粒子的最大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111528"/>
              </a:xfrm>
              <a:blipFill rotWithShape="1">
                <a:blip r:embed="rId3"/>
                <a:stretch>
                  <a:fillRect l="-2" t="-12" r="1" b="8"/>
                </a:stretch>
              </a:blipFill>
            </p:spPr>
            <p:txBody>
              <a:bodyPr/>
              <a:lstStyle/>
              <a:p>
                <a:r>
                  <a:rPr lang="zh-CN" altLang="en-US">
                    <a:noFill/>
                  </a:rPr>
                  <a:t> </a:t>
                </a:r>
              </a:p>
            </p:txBody>
          </p:sp>
        </mc:Fallback>
      </mc:AlternateContent>
      <p:pic>
        <p:nvPicPr>
          <p:cNvPr id="2" name="图片 1"/>
          <p:cNvPicPr>
            <a:picLocks noChangeAspect="1"/>
          </p:cNvPicPr>
          <p:nvPr/>
        </p:nvPicPr>
        <p:blipFill>
          <a:blip r:embed="rId4"/>
          <a:stretch>
            <a:fillRect/>
          </a:stretch>
        </p:blipFill>
        <p:spPr>
          <a:xfrm>
            <a:off x="1257730" y="1953835"/>
            <a:ext cx="4654922" cy="1623023"/>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6311230" y="1625933"/>
            <a:ext cx="4104456" cy="1879273"/>
          </a:xfrm>
          <a:prstGeom prst="rect">
            <a:avLst/>
          </a:prstGeom>
        </p:spPr>
      </p:pic>
      <p:sp>
        <p:nvSpPr>
          <p:cNvPr id="6" name="矩形 5"/>
          <p:cNvSpPr/>
          <p:nvPr/>
        </p:nvSpPr>
        <p:spPr>
          <a:xfrm>
            <a:off x="1375573" y="5877272"/>
            <a:ext cx="612668" cy="461665"/>
          </a:xfrm>
          <a:prstGeom prst="rect">
            <a:avLst/>
          </a:prstGeom>
        </p:spPr>
        <p:txBody>
          <a:bodyPr wrap="none">
            <a:spAutoFit/>
          </a:bodyPr>
          <a:lstStyle/>
          <a:p>
            <a:r>
              <a:rPr lang="en-US" altLang="zh-CN" sz="2400">
                <a:solidFill>
                  <a:srgbClr val="000000"/>
                </a:solidFill>
              </a:rPr>
              <a:t>BD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10778"/>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沿直线匀速通过速度选择器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qvB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磁流体发电机中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只增大电阻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发电机的总功率减小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题图丙中霍尔元件载流子为自由电子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带负电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自由电子向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端偏转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所以稳定时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回旋加速器中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速度达到最大时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粒子的轨道半径等于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形盒的半径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此时粒子有最大动能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其与交流电源电压即加速电压无关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10778"/>
              </a:xfrm>
              <a:blipFill rotWithShape="1">
                <a:blip r:embed="rId1"/>
                <a:stretch>
                  <a:fillRect l="-2" t="-16" r="1" b="3"/>
                </a:stretch>
              </a:blipFill>
            </p:spPr>
            <p:txBody>
              <a:bodyPr/>
              <a:lstStyle/>
              <a:p>
                <a:r>
                  <a:rPr lang="zh-CN" altLang="en-US">
                    <a:noFill/>
                  </a:rPr>
                  <a:t> </a:t>
                </a:r>
              </a:p>
            </p:txBody>
          </p:sp>
        </mc:Fallback>
      </mc:AlternateContent>
      <p:pic>
        <p:nvPicPr>
          <p:cNvPr id="4" name="24解析.eps" descr="id:2147490192;FounderCES"/>
          <p:cNvPicPr/>
          <p:nvPr/>
        </p:nvPicPr>
        <p:blipFill>
          <a:blip r:embed="rId2"/>
          <a:stretch>
            <a:fillRect/>
          </a:stretch>
        </p:blipFill>
        <p:spPr>
          <a:xfrm>
            <a:off x="406574" y="1052736"/>
            <a:ext cx="766345" cy="273598"/>
          </a:xfrm>
          <a:prstGeom prst="rect">
            <a:avLst/>
          </a:prstGeom>
        </p:spPr>
      </p:pic>
      <p:pic>
        <p:nvPicPr>
          <p:cNvPr id="5" name="图片 4"/>
          <p:cNvPicPr>
            <a:picLocks noChangeAspect="1"/>
          </p:cNvPicPr>
          <p:nvPr/>
        </p:nvPicPr>
        <p:blipFill>
          <a:blip r:embed="rId3"/>
          <a:stretch>
            <a:fillRect/>
          </a:stretch>
        </p:blipFill>
        <p:spPr>
          <a:xfrm>
            <a:off x="1257730" y="4918813"/>
            <a:ext cx="4654922" cy="1623023"/>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6311230" y="4671990"/>
            <a:ext cx="4104456" cy="187927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在有界磁场中运动的临界问题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分析临界极值问题常用的结论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刚好穿出或刚好不能穿出磁场的条件是带电粒子在磁场中运动的轨迹与边界相切</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当带电粒子以一定的速率垂直射入磁场时，运动轨迹的弧长越长、轨迹圆心角越大，则带电粒子在有界磁场中运动的时间越长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当比荷相同时，带电粒子在匀强磁场中运动的圆心角越大，运动时间越长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80140" y="729392"/>
            <a:ext cx="6727434" cy="755392"/>
          </a:xfrm>
          <a:prstGeom prst="rect">
            <a:avLst/>
          </a:prstGeom>
        </p:spPr>
      </p:pic>
      <p:pic>
        <p:nvPicPr>
          <p:cNvPr id="4" name="情境1.eps" descr="id:2147490213;FounderCES"/>
          <p:cNvPicPr/>
          <p:nvPr/>
        </p:nvPicPr>
        <p:blipFill>
          <a:blip r:embed="rId2"/>
          <a:stretch>
            <a:fillRect/>
          </a:stretch>
        </p:blipFill>
        <p:spPr>
          <a:xfrm>
            <a:off x="521712" y="1700808"/>
            <a:ext cx="1062990" cy="37338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放缩圆法</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解决临界问题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情境特点：入射点相同，速度方向一定、大小不同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运动特点：带电粒子在磁场中做匀速圆周运动的轨迹半径随速度的增大而增大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圆心特点：轨迹圆圆心共线，运动轨迹的圆心在垂直初速度方向的直线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轨迹变化：缩放轨迹圆，以入射点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为定点，圆心位于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直线上，将半径缩放作轨迹圆，从而探究粒子运动的临界条件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a486u.jpg" descr="id:2147490220;FounderCES"/>
          <p:cNvPicPr/>
          <p:nvPr/>
        </p:nvPicPr>
        <p:blipFill>
          <a:blip r:embed="rId1"/>
          <a:stretch>
            <a:fillRect/>
          </a:stretch>
        </p:blipFill>
        <p:spPr>
          <a:xfrm>
            <a:off x="6124082" y="3789040"/>
            <a:ext cx="2836545" cy="265811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528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旋转圆法</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解决临界问题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情境特点：入射点相同，速度大小一定、方向不同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运动特点：带电粒子做匀速圆周运动的半径相同，若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，则轨迹圆半径为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圆心特点：轨迹圆圆心共圆，圆心的轨迹是以入射点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轨迹变化：旋转轨迹圆，将半径为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的轨迹圆以入射点为定点进行旋转，从而探究粒子运动的临界条件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52839"/>
              </a:xfrm>
              <a:blipFill rotWithShape="1">
                <a:blip r:embed="rId1"/>
                <a:stretch>
                  <a:fillRect l="-2" t="-12" r="1" b="2"/>
                </a:stretch>
              </a:blipFill>
            </p:spPr>
            <p:txBody>
              <a:bodyPr/>
              <a:lstStyle/>
              <a:p>
                <a:r>
                  <a:rPr lang="zh-CN" altLang="en-US">
                    <a:noFill/>
                  </a:rPr>
                  <a:t> </a:t>
                </a:r>
              </a:p>
            </p:txBody>
          </p:sp>
        </mc:Fallback>
      </mc:AlternateContent>
      <p:pic>
        <p:nvPicPr>
          <p:cNvPr id="3" name="ca487u.jpg" descr="id:2147490227;FounderCES"/>
          <p:cNvPicPr/>
          <p:nvPr/>
        </p:nvPicPr>
        <p:blipFill>
          <a:blip r:embed="rId2"/>
          <a:stretch>
            <a:fillRect/>
          </a:stretch>
        </p:blipFill>
        <p:spPr>
          <a:xfrm>
            <a:off x="8759502" y="1340768"/>
            <a:ext cx="2831465" cy="313626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604357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平移圆法</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解决临界</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情境特点：入射点不同，但速度大小和方向均相同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运动特点：带电粒子做匀速圆周运动的半径相同，若速度为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，则运动半径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圆心特点：轨迹圆圆心连成的线，与入射点所在直线或曲线形状一致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轨迹变化：将半径为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的圆沿入射点所在直线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进行平移，从而探究粒子运动的临界条件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6043578"/>
              </a:xfrm>
              <a:blipFill rotWithShape="1">
                <a:blip r:embed="rId1"/>
                <a:stretch>
                  <a:fillRect l="-2" t="-10" r="1" b="5"/>
                </a:stretch>
              </a:blipFill>
            </p:spPr>
            <p:txBody>
              <a:bodyPr/>
              <a:lstStyle/>
              <a:p>
                <a:r>
                  <a:rPr lang="zh-CN" altLang="en-US">
                    <a:noFill/>
                  </a:rPr>
                  <a:t> </a:t>
                </a:r>
              </a:p>
            </p:txBody>
          </p:sp>
        </mc:Fallback>
      </mc:AlternateContent>
      <p:pic>
        <p:nvPicPr>
          <p:cNvPr id="4" name="ca488u.jpg" descr="id:2147490234;FounderCES"/>
          <p:cNvPicPr/>
          <p:nvPr/>
        </p:nvPicPr>
        <p:blipFill>
          <a:blip r:embed="rId2"/>
          <a:stretch>
            <a:fillRect/>
          </a:stretch>
        </p:blipFill>
        <p:spPr>
          <a:xfrm>
            <a:off x="7689992" y="750797"/>
            <a:ext cx="4156710" cy="240474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81721"/>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如图所示，边长为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的等边三角形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区域内存在垂直纸面向里的匀强磁场，磁感应强度大小为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底边中点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处有一粒子源，可平行于纸面向磁场内任意方向均匀发射同种带正电的粒子，粒子质量均为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，速度大小均为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𝒂𝒒𝑩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不计粒子的重力及粒子之间的相互作用，下列说法正确的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带电粒子不可能垂直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边射出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点射出的带电粒子在磁场中做圆周运动的时间为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点射出的带电粒子在磁场中做圆周运动的时间为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边射出的粒子占总粒子数的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81721"/>
              </a:xfrm>
              <a:blipFill rotWithShape="1">
                <a:blip r:embed="rId1"/>
                <a:stretch>
                  <a:fillRect l="-2" t="-11" r="1" b="1"/>
                </a:stretch>
              </a:blipFill>
            </p:spPr>
            <p:txBody>
              <a:bodyPr/>
              <a:lstStyle/>
              <a:p>
                <a:r>
                  <a:rPr lang="zh-CN" altLang="en-US">
                    <a:noFill/>
                  </a:rPr>
                  <a:t> </a:t>
                </a:r>
              </a:p>
            </p:txBody>
          </p:sp>
        </mc:Fallback>
      </mc:AlternateContent>
      <p:pic>
        <p:nvPicPr>
          <p:cNvPr id="3" name="24典例1.eps" descr="id:2147490241;FounderCES"/>
          <p:cNvPicPr/>
          <p:nvPr/>
        </p:nvPicPr>
        <p:blipFill>
          <a:blip r:embed="rId2"/>
          <a:stretch>
            <a:fillRect/>
          </a:stretch>
        </p:blipFill>
        <p:spPr>
          <a:xfrm>
            <a:off x="550590" y="908720"/>
            <a:ext cx="1031240" cy="332105"/>
          </a:xfrm>
          <a:prstGeom prst="rect">
            <a:avLst/>
          </a:prstGeom>
        </p:spPr>
      </p:pic>
      <p:pic>
        <p:nvPicPr>
          <p:cNvPr id="4" name="ca489u.jpg" descr="id:2147490248;FounderCES"/>
          <p:cNvPicPr/>
          <p:nvPr/>
        </p:nvPicPr>
        <p:blipFill>
          <a:blip r:embed="rId3">
            <a:clrChange>
              <a:clrFrom>
                <a:srgbClr val="FFFFFE"/>
              </a:clrFrom>
              <a:clrTo>
                <a:srgbClr val="FFFFFE">
                  <a:alpha val="0"/>
                </a:srgbClr>
              </a:clrTo>
            </a:clrChange>
          </a:blip>
          <a:stretch>
            <a:fillRect/>
          </a:stretch>
        </p:blipFill>
        <p:spPr>
          <a:xfrm>
            <a:off x="8925464" y="3356992"/>
            <a:ext cx="2891790" cy="2538730"/>
          </a:xfrm>
          <a:prstGeom prst="rect">
            <a:avLst/>
          </a:prstGeom>
        </p:spPr>
      </p:pic>
      <p:pic>
        <p:nvPicPr>
          <p:cNvPr id="5" name="24答案.eps" descr="id:2147490269;FounderCES"/>
          <p:cNvPicPr/>
          <p:nvPr/>
        </p:nvPicPr>
        <p:blipFill>
          <a:blip r:embed="rId4"/>
          <a:stretch>
            <a:fillRect/>
          </a:stretch>
        </p:blipFill>
        <p:spPr>
          <a:xfrm>
            <a:off x="423826" y="6216660"/>
            <a:ext cx="840740" cy="299720"/>
          </a:xfrm>
          <a:prstGeom prst="rect">
            <a:avLst/>
          </a:prstGeom>
        </p:spPr>
      </p:pic>
      <p:sp>
        <p:nvSpPr>
          <p:cNvPr id="6" name="矩形 5"/>
          <p:cNvSpPr/>
          <p:nvPr/>
        </p:nvSpPr>
        <p:spPr>
          <a:xfrm>
            <a:off x="1431938" y="6135687"/>
            <a:ext cx="612668" cy="461665"/>
          </a:xfrm>
          <a:prstGeom prst="rect">
            <a:avLst/>
          </a:prstGeom>
        </p:spPr>
        <p:txBody>
          <a:bodyPr wrap="none">
            <a:spAutoFit/>
          </a:bodyPr>
          <a:lstStyle/>
          <a:p>
            <a:r>
              <a:rPr lang="en-US" altLang="zh-CN" sz="2400">
                <a:solidFill>
                  <a:srgbClr val="000000"/>
                </a:solidFill>
              </a:rPr>
              <a:t>BD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显像管的原理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显像管运用的是电子束的磁偏转原理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如图所示，由电子枪发出的电子，经电场加速形成电子束，在水平偏转线圈和竖直偏转线圈产生的不断变化的磁场作用下，运动方向发生偏转，从而实现扫描，在荧光屏上显示图像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b07.jpg" descr="id:2147489996;FounderCES"/>
          <p:cNvPicPr/>
          <p:nvPr/>
        </p:nvPicPr>
        <p:blipFill>
          <a:blip r:embed="rId1"/>
          <a:stretch>
            <a:fillRect/>
          </a:stretch>
        </p:blipFill>
        <p:spPr>
          <a:xfrm>
            <a:off x="3430910" y="3212976"/>
            <a:ext cx="4352925" cy="274574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5558"/>
                <a:ext cx="11485848" cy="5471754"/>
              </a:xfrm>
            </p:spPr>
            <p:txBody>
              <a:bodyPr/>
              <a:lstStyle/>
              <a:p>
                <a:pPr hangingPunct="0">
                  <a:lnSpc>
                    <a:spcPct val="130000"/>
                  </a:lnSpc>
                  <a:spcAft>
                    <a:spcPts val="0"/>
                  </a:spcAf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在磁场中做匀速圆周运动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向心力</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解得粒子做圆周运动的半径为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由于粒子</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轨迹半径等于等边三角形边长的一半</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en-US" altLang="zh-CN" sz="22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方向射入磁场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轨迹圆心恰好在</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则此粒子可以垂直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设轨迹恰好经过</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点的粒子在</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点入射方向与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的夹角为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轨迹的圆心角为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为等边三角形</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点射出的带电粒子在磁场中做圆周运动的时间为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000" b="1">
                            <a:solidFill>
                              <a:srgbClr val="000000"/>
                            </a:solidFill>
                            <a:latin typeface="Times New Roman" panose="02020603050405020304" pitchFamily="18" charset="0"/>
                            <a:ea typeface="宋体" panose="02010600030101010101" pitchFamily="2" charset="-122"/>
                          </a:rPr>
                          <m:t>π</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且易知</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QR</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边射出的粒子占总粒子数的比例为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𝟏𝟖𝟎</m:t>
                        </m:r>
                        <m:r>
                          <m:rPr>
                            <m:nor/>
                          </m:rP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假设磁场范围允许</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点出发</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在磁场中做圆周运动经过</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点射出磁场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所用时间为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sz="2000" b="1">
                            <a:solidFill>
                              <a:srgbClr val="000000"/>
                            </a:solidFill>
                            <a:latin typeface="Times New Roman" panose="02020603050405020304" pitchFamily="18" charset="0"/>
                            <a:ea typeface="宋体" panose="02010600030101010101" pitchFamily="2" charset="-122"/>
                          </a:rPr>
                          <m:t>π</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题中磁场为有界磁场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粒子欲沿圆周经过</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点必先从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边射出磁场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所以粒子不可能完成上述假设的运动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65558"/>
                <a:ext cx="11485848" cy="5471754"/>
              </a:xfrm>
              <a:blipFill rotWithShape="1">
                <a:blip r:embed="rId1"/>
                <a:stretch>
                  <a:fillRect l="-2" t="-7" r="1" b="6"/>
                </a:stretch>
              </a:blipFill>
            </p:spPr>
            <p:txBody>
              <a:bodyPr/>
              <a:lstStyle/>
              <a:p>
                <a:r>
                  <a:rPr lang="zh-CN" altLang="en-US">
                    <a:noFill/>
                  </a:rPr>
                  <a:t> </a:t>
                </a:r>
              </a:p>
            </p:txBody>
          </p:sp>
        </mc:Fallback>
      </mc:AlternateContent>
      <p:pic>
        <p:nvPicPr>
          <p:cNvPr id="3" name="24解析.eps" descr="id:2147490255;FounderCES"/>
          <p:cNvPicPr/>
          <p:nvPr/>
        </p:nvPicPr>
        <p:blipFill>
          <a:blip r:embed="rId2"/>
          <a:stretch>
            <a:fillRect/>
          </a:stretch>
        </p:blipFill>
        <p:spPr>
          <a:xfrm>
            <a:off x="533338" y="944556"/>
            <a:ext cx="840740" cy="299720"/>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8840136" y="594810"/>
            <a:ext cx="2232248" cy="230723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20032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粒子源是向磁场内任意方向均匀发射粒子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某个角度范围内发射的粒子占总粒子数的比例就与这个角度范围成正比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顿有所悟.eps" descr="id:2147489443;FounderCES"/>
          <p:cNvPicPr/>
          <p:nvPr/>
        </p:nvPicPr>
        <p:blipFill>
          <a:blip r:embed="rId1"/>
          <a:stretch>
            <a:fillRect/>
          </a:stretch>
        </p:blipFill>
        <p:spPr>
          <a:xfrm>
            <a:off x="360854" y="908720"/>
            <a:ext cx="1667510" cy="36576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在组合场和叠加场中的运动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带电粒子在组合场中运动的处理方法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解决带电粒子在组合场中运动问题的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思路</a:t>
            </a:r>
            <a:endParaRPr lang="zh-CN" altLang="en-US"/>
          </a:p>
        </p:txBody>
      </p:sp>
      <p:pic>
        <p:nvPicPr>
          <p:cNvPr id="3" name="情境2.eps" descr="id:2147490283;FounderCES"/>
          <p:cNvPicPr/>
          <p:nvPr/>
        </p:nvPicPr>
        <p:blipFill>
          <a:blip r:embed="rId1"/>
          <a:stretch>
            <a:fillRect/>
          </a:stretch>
        </p:blipFill>
        <p:spPr>
          <a:xfrm>
            <a:off x="478582" y="908720"/>
            <a:ext cx="1126490" cy="395605"/>
          </a:xfrm>
          <a:prstGeom prst="rect">
            <a:avLst/>
          </a:prstGeom>
        </p:spPr>
      </p:pic>
      <p:pic>
        <p:nvPicPr>
          <p:cNvPr id="4" name="kd223u.jpg" descr="id:2147490290;FounderCES"/>
          <p:cNvPicPr/>
          <p:nvPr/>
        </p:nvPicPr>
        <p:blipFill>
          <a:blip r:embed="rId2"/>
          <a:stretch>
            <a:fillRect/>
          </a:stretch>
        </p:blipFill>
        <p:spPr>
          <a:xfrm>
            <a:off x="2350790" y="2492896"/>
            <a:ext cx="6461125" cy="359981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常用物理规律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带电粒子经过电场区域时利用动能定理或类平抛运动关系等分析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带电粒子经过磁场区域时利用圆周运动规律结合几何关系来处理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解题关键：从一种场进入另一种场时衔接速度不变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带电粒子在叠加场中运动的解题思路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弄清叠加场的组成，一般有磁场、电场的叠加，电场、重力场的叠加，磁场、重力场的叠加，磁场、电场、重力场三者的叠加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正确分析受力，除重力、弹力、摩擦力外要特别注意电场力和洛伦兹力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确定带电粒子的运动状态，注意运动情况和受力情况可能会相互影响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画出带电粒子的运动轨迹，灵活选择不同的运动规律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对于带电粒子连续通过几个不同叠加场的问题，要分阶段进行处理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衔接点的速度不变往往是解题的突破口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1653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微观粒子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的运动轨迹可以通过磁场、电场进行调节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如图所示，宽度为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的竖直条形区域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内存在方向垂直纸面向里、磁感应强度大小为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的匀强磁场，宽度为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的竖直条形区域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内存在方向竖直向下的匀强电场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的带电粒子，以初速度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左边界上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点水平向右垂直射入磁场，从区域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右边界上的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右边界水平向右射出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不计粒子的重力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内电场强度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16539"/>
              </a:xfrm>
              <a:blipFill rotWithShape="1">
                <a:blip r:embed="rId1"/>
                <a:stretch>
                  <a:fillRect l="-2" t="-15" r="1" b="3"/>
                </a:stretch>
              </a:blipFill>
            </p:spPr>
            <p:txBody>
              <a:bodyPr/>
              <a:lstStyle/>
              <a:p>
                <a:r>
                  <a:rPr lang="zh-CN" altLang="en-US">
                    <a:noFill/>
                  </a:rPr>
                  <a:t> </a:t>
                </a:r>
              </a:p>
            </p:txBody>
          </p:sp>
        </mc:Fallback>
      </mc:AlternateContent>
      <p:pic>
        <p:nvPicPr>
          <p:cNvPr id="3" name="24典例2.eps" descr="id:2147490297;FounderCES"/>
          <p:cNvPicPr/>
          <p:nvPr/>
        </p:nvPicPr>
        <p:blipFill>
          <a:blip r:embed="rId2"/>
          <a:stretch>
            <a:fillRect/>
          </a:stretch>
        </p:blipFill>
        <p:spPr>
          <a:xfrm>
            <a:off x="478582" y="908720"/>
            <a:ext cx="1203325" cy="387350"/>
          </a:xfrm>
          <a:prstGeom prst="rect">
            <a:avLst/>
          </a:prstGeom>
        </p:spPr>
      </p:pic>
      <p:pic>
        <p:nvPicPr>
          <p:cNvPr id="4" name="24答案.eps" descr="id:2147490332;FounderCES"/>
          <p:cNvPicPr/>
          <p:nvPr/>
        </p:nvPicPr>
        <p:blipFill>
          <a:blip r:embed="rId3"/>
          <a:stretch>
            <a:fillRect/>
          </a:stretch>
        </p:blipFill>
        <p:spPr>
          <a:xfrm>
            <a:off x="558741" y="5125259"/>
            <a:ext cx="840740" cy="299720"/>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558702" y="4931916"/>
                <a:ext cx="1320939" cy="686406"/>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r>
                              <a:rPr lang="en-US" altLang="zh-CN" sz="2400" i="1">
                                <a:solidFill>
                                  <a:schemeClr val="tx1"/>
                                </a:solidFill>
                                <a:latin typeface="Cambria Math" panose="02040503050406030204" pitchFamily="18" charset="0"/>
                                <a:cs typeface="Times New Roman" panose="02020603050405020304" pitchFamily="18" charset="0"/>
                              </a:rPr>
                              <m:t>𝟑</m:t>
                            </m:r>
                          </m:e>
                        </m:rad>
                        <m:r>
                          <a:rPr lang="en-US" altLang="zh-CN" sz="2400" i="1">
                            <a:solidFill>
                              <a:schemeClr val="tx1"/>
                            </a:solidFill>
                            <a:latin typeface="Cambria Math" panose="02040503050406030204" pitchFamily="18" charset="0"/>
                            <a:cs typeface="Times New Roman" panose="02020603050405020304" pitchFamily="18" charset="0"/>
                          </a:rPr>
                          <m:t>𝒒</m:t>
                        </m:r>
                        <m:sSup>
                          <m:sSupPr>
                            <m:ctrlPr>
                              <a:rPr lang="zh-CN" altLang="zh-CN" sz="2400" i="1">
                                <a:solidFill>
                                  <a:schemeClr val="tx1"/>
                                </a:solidFill>
                                <a:latin typeface="Cambria Math" panose="02040503050406030204" pitchFamily="18" charset="0"/>
                                <a:ea typeface="Cambria Math" panose="02040503050406030204" pitchFamily="18" charset="0"/>
                              </a:rPr>
                            </m:ctrlPr>
                          </m:sSupPr>
                          <m:e>
                            <m:r>
                              <a:rPr lang="en-US" altLang="zh-CN" sz="2400" i="1">
                                <a:solidFill>
                                  <a:schemeClr val="tx1"/>
                                </a:solidFill>
                                <a:latin typeface="Cambria Math" panose="02040503050406030204" pitchFamily="18" charset="0"/>
                                <a:cs typeface="Times New Roman" panose="02020603050405020304" pitchFamily="18" charset="0"/>
                              </a:rPr>
                              <m:t>𝑩</m:t>
                            </m:r>
                          </m:e>
                          <m:sup>
                            <m:r>
                              <a:rPr lang="en-US" altLang="zh-CN" sz="2400" i="1">
                                <a:solidFill>
                                  <a:schemeClr val="tx1"/>
                                </a:solidFill>
                                <a:latin typeface="Cambria Math" panose="02040503050406030204" pitchFamily="18" charset="0"/>
                                <a:cs typeface="Times New Roman" panose="02020603050405020304" pitchFamily="18" charset="0"/>
                              </a:rPr>
                              <m:t>𝟐</m:t>
                            </m:r>
                          </m:sup>
                        </m:sSup>
                        <m:r>
                          <a:rPr lang="en-US" altLang="zh-CN" sz="2400" i="1">
                            <a:solidFill>
                              <a:schemeClr val="tx1"/>
                            </a:solidFill>
                            <a:latin typeface="Cambria Math" panose="02040503050406030204" pitchFamily="18" charset="0"/>
                            <a:cs typeface="Times New Roman" panose="02020603050405020304" pitchFamily="18" charset="0"/>
                          </a:rPr>
                          <m:t>𝑳</m:t>
                        </m:r>
                      </m:num>
                      <m:den>
                        <m:r>
                          <a:rPr lang="en-US" altLang="zh-CN" sz="2400" i="1">
                            <a:solidFill>
                              <a:schemeClr val="tx1"/>
                            </a:solidFill>
                            <a:latin typeface="Cambria Math" panose="02040503050406030204" pitchFamily="18" charset="0"/>
                            <a:cs typeface="Times New Roman" panose="02020603050405020304" pitchFamily="18" charset="0"/>
                          </a:rPr>
                          <m:t>𝒎</m:t>
                        </m:r>
                      </m:den>
                    </m:f>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5" name="矩形 4"/>
              <p:cNvSpPr>
                <a:spLocks noRot="1" noChangeAspect="1" noMove="1" noResize="1" noEditPoints="1" noAdjustHandles="1" noChangeArrowheads="1" noChangeShapeType="1" noTextEdit="1"/>
              </p:cNvSpPr>
              <p:nvPr/>
            </p:nvSpPr>
            <p:spPr>
              <a:xfrm>
                <a:off x="1558702" y="4931916"/>
                <a:ext cx="1320939" cy="686406"/>
              </a:xfrm>
              <a:prstGeom prst="rect">
                <a:avLst/>
              </a:prstGeom>
              <a:blipFill rotWithShape="1">
                <a:blip r:embed="rId4"/>
                <a:stretch>
                  <a:fillRect l="-31" t="-74" r="42" b="69"/>
                </a:stretch>
              </a:blipFill>
            </p:spPr>
            <p:txBody>
              <a:bodyPr/>
              <a:lstStyle/>
              <a:p>
                <a:r>
                  <a:rPr lang="zh-CN" altLang="en-US">
                    <a:noFill/>
                  </a:rPr>
                  <a:t> </a:t>
                </a:r>
              </a:p>
            </p:txBody>
          </p:sp>
        </mc:Fallback>
      </mc:AlternateContent>
      <p:pic>
        <p:nvPicPr>
          <p:cNvPr id="6" name="图片 5"/>
          <p:cNvPicPr>
            <a:picLocks noChangeAspect="1"/>
          </p:cNvPicPr>
          <p:nvPr/>
        </p:nvPicPr>
        <p:blipFill>
          <a:blip r:embed="rId5"/>
          <a:stretch>
            <a:fillRect/>
          </a:stretch>
        </p:blipFill>
        <p:spPr>
          <a:xfrm>
            <a:off x="6102654" y="3786360"/>
            <a:ext cx="2448272" cy="26777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4929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洛伦兹力提供向心力有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可得粒子在磁场中做圆周运动的半径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设粒子在磁场中速度的偏转角为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右边界水平向右射出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运动轨迹如图甲所示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粒子在电场中做类斜抛运动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这个运动可以反向看作类平抛运动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149295"/>
              </a:xfrm>
              <a:blipFill rotWithShape="1">
                <a:blip r:embed="rId1"/>
                <a:stretch>
                  <a:fillRect l="-2" t="-12" r="1" b="1"/>
                </a:stretch>
              </a:blipFill>
            </p:spPr>
            <p:txBody>
              <a:bodyPr/>
              <a:lstStyle/>
              <a:p>
                <a:r>
                  <a:rPr lang="zh-CN" altLang="en-US">
                    <a:noFill/>
                  </a:rPr>
                  <a:t> </a:t>
                </a:r>
              </a:p>
            </p:txBody>
          </p:sp>
        </mc:Fallback>
      </mc:AlternateContent>
      <p:pic>
        <p:nvPicPr>
          <p:cNvPr id="3" name="24解析.eps" descr="id:2147490311;FounderCES"/>
          <p:cNvPicPr/>
          <p:nvPr/>
        </p:nvPicPr>
        <p:blipFill>
          <a:blip r:embed="rId2"/>
          <a:stretch>
            <a:fillRect/>
          </a:stretch>
        </p:blipFill>
        <p:spPr>
          <a:xfrm>
            <a:off x="478582" y="1196752"/>
            <a:ext cx="840740" cy="299720"/>
          </a:xfrm>
          <a:prstGeom prst="rect">
            <a:avLst/>
          </a:prstGeom>
        </p:spPr>
      </p:pic>
      <p:pic>
        <p:nvPicPr>
          <p:cNvPr id="5" name="图片 4"/>
          <p:cNvPicPr>
            <a:picLocks noChangeAspect="1"/>
          </p:cNvPicPr>
          <p:nvPr/>
        </p:nvPicPr>
        <p:blipFill>
          <a:blip r:embed="rId3"/>
          <a:stretch>
            <a:fillRect/>
          </a:stretch>
        </p:blipFill>
        <p:spPr>
          <a:xfrm>
            <a:off x="6743278" y="3717032"/>
            <a:ext cx="2904456" cy="264041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若仅调整区域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的宽度，使粒子从与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点等高的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，求粒子在区域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中运动的总时间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332;FounderCES"/>
          <p:cNvPicPr/>
          <p:nvPr/>
        </p:nvPicPr>
        <p:blipFill>
          <a:blip r:embed="rId1"/>
          <a:stretch>
            <a:fillRect/>
          </a:stretch>
        </p:blipFill>
        <p:spPr>
          <a:xfrm>
            <a:off x="528988" y="2038204"/>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524809" y="1556792"/>
                <a:ext cx="1762085" cy="1106841"/>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a:rPr lang="en-US" altLang="zh-CN" sz="2400" b="1" i="0" smtClean="0">
                            <a:solidFill>
                              <a:srgbClr val="000000"/>
                            </a:solidFill>
                            <a:latin typeface="Cambria Math" panose="02040503050406030204" pitchFamily="18" charset="0"/>
                            <a:cs typeface="Times New Roman" panose="02020603050405020304" pitchFamily="18" charset="0"/>
                          </a:rPr>
                          <m:t>+</m:t>
                        </m:r>
                        <m:r>
                          <m:rPr>
                            <m:nor/>
                          </m:rPr>
                          <a:rPr lang="en-US" altLang="zh-CN" sz="2400">
                            <a:solidFill>
                              <a:srgbClr val="000000"/>
                            </a:solidFill>
                            <a:latin typeface="Cambria Math" panose="02040503050406030204" pitchFamily="18" charset="0"/>
                          </a:rPr>
                          <m:t>π</m:t>
                        </m:r>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𝒎</m:t>
                        </m:r>
                      </m:num>
                      <m:den>
                        <m:r>
                          <a:rPr lang="en-US" altLang="zh-CN" sz="2400" i="1">
                            <a:solidFill>
                              <a:srgbClr val="000000"/>
                            </a:solidFill>
                            <a:latin typeface="Cambria Math" panose="02040503050406030204" pitchFamily="18" charset="0"/>
                            <a:cs typeface="Times New Roman" panose="02020603050405020304" pitchFamily="18" charset="0"/>
                          </a:rPr>
                          <m:t>𝟔</m:t>
                        </m:r>
                        <m:r>
                          <a:rPr lang="en-US" altLang="zh-CN" sz="2400" i="1">
                            <a:solidFill>
                              <a:srgbClr val="000000"/>
                            </a:solidFill>
                            <a:latin typeface="Cambria Math" panose="02040503050406030204" pitchFamily="18" charset="0"/>
                            <a:cs typeface="Times New Roman" panose="02020603050405020304" pitchFamily="18" charset="0"/>
                          </a:rPr>
                          <m:t>𝒒𝑩</m:t>
                        </m:r>
                      </m:den>
                    </m:f>
                  </m:oMath>
                </a14:m>
                <a:r>
                  <a:rPr lang="zh-CN" altLang="zh-CN" sz="2400">
                    <a:solidFill>
                      <a:srgbClr val="000000"/>
                    </a:solidFill>
                    <a:cs typeface="Times New Roman" panose="02020603050405020304" pitchFamily="18" charset="0"/>
                  </a:rPr>
                  <a:t>　</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524809" y="1556792"/>
                <a:ext cx="1762085" cy="1106841"/>
              </a:xfrm>
              <a:prstGeom prst="rect">
                <a:avLst/>
              </a:prstGeom>
              <a:blipFill rotWithShape="1">
                <a:blip r:embed="rId2"/>
                <a:stretch>
                  <a:fillRect l="-10" t="-37" r="8"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360854" y="2564904"/>
                <a:ext cx="11485848" cy="3996030"/>
              </a:xfrm>
              <a:prstGeom prst="rect">
                <a:avLst/>
              </a:prstGeom>
            </p:spPr>
            <p:txBody>
              <a:bodyPr wrap="square">
                <a:spAutoFit/>
              </a:bodyPr>
              <a:lstStyle/>
              <a:p>
                <a:pPr algn="just">
                  <a:lnSpc>
                    <a:spcPct val="13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粒子在区域</a:t>
                </a:r>
                <a:r>
                  <a:rPr lang="en-US" altLang="zh-CN" sz="2400">
                    <a:solidFill>
                      <a:srgbClr val="000000"/>
                    </a:solidFill>
                    <a:cs typeface="Times New Roman" panose="02020603050405020304" pitchFamily="18" charset="0"/>
                  </a:rPr>
                  <a:t>Ⅰ</a:t>
                </a:r>
                <a:r>
                  <a:rPr lang="zh-CN" altLang="zh-CN" sz="2400">
                    <a:solidFill>
                      <a:srgbClr val="000000"/>
                    </a:solidFill>
                    <a:ea typeface="楷体" panose="02010609060101010101" pitchFamily="49" charset="-122"/>
                    <a:cs typeface="Times New Roman" panose="02020603050405020304" pitchFamily="18" charset="0"/>
                  </a:rPr>
                  <a:t>中运动的时间为</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𝜽</m:t>
                        </m:r>
                      </m:num>
                      <m:den>
                        <m:r>
                          <a:rPr lang="en-US" altLang="zh-CN" sz="2400" i="1">
                            <a:solidFill>
                              <a:srgbClr val="000000"/>
                            </a:solidFill>
                            <a:latin typeface="Cambria Math" panose="02040503050406030204" pitchFamily="18" charset="0"/>
                            <a:cs typeface="Times New Roman" panose="02020603050405020304" pitchFamily="18" charset="0"/>
                          </a:rPr>
                          <m:t>𝟑𝟔𝟎</m:t>
                        </m:r>
                        <m:r>
                          <m:rPr>
                            <m:nor/>
                          </m:rPr>
                          <a:rPr lang="en-US" altLang="zh-CN" sz="2400">
                            <a:solidFill>
                              <a:srgbClr val="000000"/>
                            </a:solidFill>
                            <a:latin typeface="Cambria Math" panose="02040503050406030204" pitchFamily="18" charset="0"/>
                            <a:cs typeface="Times New Roman" panose="02020603050405020304" pitchFamily="18" charset="0"/>
                          </a:rPr>
                          <m:t>°</m:t>
                        </m:r>
                      </m:den>
                    </m:f>
                  </m:oMath>
                </a14:m>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𝟏𝟐</m:t>
                        </m:r>
                      </m:den>
                    </m:f>
                  </m:oMath>
                </a14:m>
                <a:r>
                  <a:rPr lang="en-US" altLang="zh-CN" sz="240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a:solidFill>
                              <a:srgbClr val="000000"/>
                            </a:solidFill>
                            <a:latin typeface="Cambria Math" panose="02040503050406030204" pitchFamily="18" charset="0"/>
                          </a:rPr>
                          <m:t>π</m:t>
                        </m:r>
                        <m:r>
                          <a:rPr lang="en-US" altLang="zh-CN" sz="2400" i="1">
                            <a:solidFill>
                              <a:srgbClr val="000000"/>
                            </a:solidFill>
                            <a:latin typeface="Cambria Math" panose="02040503050406030204" pitchFamily="18" charset="0"/>
                            <a:cs typeface="Times New Roman" panose="02020603050405020304" pitchFamily="18" charset="0"/>
                          </a:rPr>
                          <m:t>𝒎</m:t>
                        </m:r>
                      </m:num>
                      <m:den>
                        <m:r>
                          <a:rPr lang="en-US" altLang="zh-CN" sz="2400" i="1">
                            <a:solidFill>
                              <a:srgbClr val="000000"/>
                            </a:solidFill>
                            <a:latin typeface="Cambria Math" panose="02040503050406030204" pitchFamily="18" charset="0"/>
                            <a:cs typeface="Times New Roman" panose="02020603050405020304" pitchFamily="18" charset="0"/>
                          </a:rPr>
                          <m:t>𝒒𝑩</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Cambria Math" panose="02040503050406030204" pitchFamily="18" charset="0"/>
                          </a:rPr>
                          <m:t>π</m:t>
                        </m:r>
                        <m:r>
                          <a:rPr lang="en-US" altLang="zh-CN" sz="2400" i="1">
                            <a:solidFill>
                              <a:srgbClr val="000000"/>
                            </a:solidFill>
                            <a:latin typeface="Cambria Math" panose="02040503050406030204" pitchFamily="18" charset="0"/>
                            <a:cs typeface="Times New Roman" panose="02020603050405020304" pitchFamily="18" charset="0"/>
                          </a:rPr>
                          <m:t>𝒎</m:t>
                        </m:r>
                      </m:num>
                      <m:den>
                        <m:r>
                          <a:rPr lang="en-US" altLang="zh-CN" sz="2400" i="1">
                            <a:solidFill>
                              <a:srgbClr val="000000"/>
                            </a:solidFill>
                            <a:latin typeface="Cambria Math" panose="02040503050406030204" pitchFamily="18" charset="0"/>
                            <a:cs typeface="Times New Roman" panose="02020603050405020304" pitchFamily="18" charset="0"/>
                          </a:rPr>
                          <m:t>𝟔</m:t>
                        </m:r>
                        <m:r>
                          <a:rPr lang="en-US" altLang="zh-CN" sz="2400" i="1">
                            <a:solidFill>
                              <a:srgbClr val="000000"/>
                            </a:solidFill>
                            <a:latin typeface="Cambria Math" panose="02040503050406030204" pitchFamily="18" charset="0"/>
                            <a:cs typeface="Times New Roman" panose="02020603050405020304" pitchFamily="18" charset="0"/>
                          </a:rPr>
                          <m:t>𝒒𝑩</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30000"/>
                  </a:lnSpc>
                  <a:spcAft>
                    <a:spcPts val="0"/>
                  </a:spcAft>
                </a:pPr>
                <a:r>
                  <a:rPr lang="zh-CN" altLang="zh-CN" sz="2400">
                    <a:solidFill>
                      <a:srgbClr val="000000"/>
                    </a:solidFill>
                    <a:ea typeface="楷体" panose="02010609060101010101" pitchFamily="49" charset="-122"/>
                    <a:cs typeface="Times New Roman" panose="02020603050405020304" pitchFamily="18" charset="0"/>
                  </a:rPr>
                  <a:t>粒子从与</a:t>
                </a:r>
                <a:r>
                  <a:rPr lang="en-US" altLang="zh-CN" sz="2400" i="1">
                    <a:solidFill>
                      <a:srgbClr val="000000"/>
                    </a:solidFill>
                    <a:cs typeface="Times New Roman" panose="02020603050405020304" pitchFamily="18" charset="0"/>
                  </a:rPr>
                  <a:t>P</a:t>
                </a:r>
                <a:r>
                  <a:rPr lang="zh-CN" altLang="zh-CN" sz="2400">
                    <a:solidFill>
                      <a:srgbClr val="000000"/>
                    </a:solidFill>
                    <a:ea typeface="楷体" panose="02010609060101010101" pitchFamily="49" charset="-122"/>
                    <a:cs typeface="Times New Roman" panose="02020603050405020304" pitchFamily="18" charset="0"/>
                  </a:rPr>
                  <a:t>点等高的</a:t>
                </a:r>
                <a:r>
                  <a:rPr lang="en-US" altLang="zh-CN" sz="2400" i="1">
                    <a:solidFill>
                      <a:srgbClr val="000000"/>
                    </a:solidFill>
                    <a:cs typeface="Times New Roman" panose="02020603050405020304" pitchFamily="18" charset="0"/>
                  </a:rPr>
                  <a:t>Q</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点</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图中未画出</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离开区域</a:t>
                </a:r>
                <a:r>
                  <a:rPr lang="en-US" altLang="zh-CN" sz="2400">
                    <a:solidFill>
                      <a:srgbClr val="000000"/>
                    </a:solidFill>
                    <a:cs typeface="Times New Roman" panose="02020603050405020304" pitchFamily="18" charset="0"/>
                  </a:rPr>
                  <a:t>Ⅱ</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由类斜抛运动的对称性可知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粒子在区域</a:t>
                </a:r>
                <a:r>
                  <a:rPr lang="en-US" altLang="zh-CN" sz="2400">
                    <a:solidFill>
                      <a:srgbClr val="000000"/>
                    </a:solidFill>
                    <a:cs typeface="Times New Roman" panose="02020603050405020304" pitchFamily="18" charset="0"/>
                  </a:rPr>
                  <a:t>Ⅱ</a:t>
                </a:r>
                <a:r>
                  <a:rPr lang="zh-CN" altLang="zh-CN" sz="2400">
                    <a:solidFill>
                      <a:srgbClr val="000000"/>
                    </a:solidFill>
                    <a:ea typeface="楷体" panose="02010609060101010101" pitchFamily="49" charset="-122"/>
                    <a:cs typeface="Times New Roman" panose="02020603050405020304" pitchFamily="18" charset="0"/>
                  </a:rPr>
                  <a:t>中运动的时间为</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a:rPr lang="en-US" altLang="zh-CN" sz="2400" i="1">
                            <a:solidFill>
                              <a:srgbClr val="000000"/>
                            </a:solidFill>
                            <a:latin typeface="Cambria Math" panose="02040503050406030204" pitchFamily="18" charset="0"/>
                            <a:cs typeface="Times New Roman" panose="02020603050405020304" pitchFamily="18" charset="0"/>
                          </a:rPr>
                          <m:t>𝒎</m:t>
                        </m:r>
                      </m:num>
                      <m:den>
                        <m:r>
                          <a:rPr lang="en-US" altLang="zh-CN" sz="2400" i="1">
                            <a:solidFill>
                              <a:srgbClr val="000000"/>
                            </a:solidFill>
                            <a:latin typeface="Cambria Math" panose="02040503050406030204" pitchFamily="18" charset="0"/>
                            <a:cs typeface="Times New Roman" panose="02020603050405020304" pitchFamily="18" charset="0"/>
                          </a:rPr>
                          <m:t>𝟑</m:t>
                        </m:r>
                        <m:r>
                          <a:rPr lang="en-US" altLang="zh-CN" sz="2400" i="1">
                            <a:solidFill>
                              <a:srgbClr val="000000"/>
                            </a:solidFill>
                            <a:latin typeface="Cambria Math" panose="02040503050406030204" pitchFamily="18" charset="0"/>
                            <a:cs typeface="Times New Roman" panose="02020603050405020304" pitchFamily="18" charset="0"/>
                          </a:rPr>
                          <m:t>𝒒𝑩</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30000"/>
                  </a:lnSpc>
                  <a:spcAft>
                    <a:spcPts val="0"/>
                  </a:spcAft>
                </a:pPr>
                <a:r>
                  <a:rPr lang="zh-CN" altLang="zh-CN" sz="2400">
                    <a:solidFill>
                      <a:srgbClr val="000000"/>
                    </a:solidFill>
                    <a:ea typeface="楷体" panose="02010609060101010101" pitchFamily="49" charset="-122"/>
                    <a:cs typeface="Times New Roman" panose="02020603050405020304" pitchFamily="18" charset="0"/>
                  </a:rPr>
                  <a:t>粒子在区域</a:t>
                </a:r>
                <a:r>
                  <a:rPr lang="en-US" altLang="zh-CN" sz="2400">
                    <a:solidFill>
                      <a:srgbClr val="000000"/>
                    </a:solidFill>
                    <a:cs typeface="Times New Roman" panose="02020603050405020304" pitchFamily="18" charset="0"/>
                  </a:rPr>
                  <a:t>Ⅰ</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Ⅱ</a:t>
                </a:r>
                <a:r>
                  <a:rPr lang="zh-CN" altLang="zh-CN" sz="2400">
                    <a:solidFill>
                      <a:srgbClr val="000000"/>
                    </a:solidFill>
                    <a:ea typeface="楷体" panose="02010609060101010101" pitchFamily="49" charset="-122"/>
                    <a:cs typeface="Times New Roman" panose="02020603050405020304" pitchFamily="18" charset="0"/>
                  </a:rPr>
                  <a:t>中运动的总时间为</a:t>
                </a:r>
                <a:endParaRPr lang="zh-CN" altLang="zh-CN" sz="1050">
                  <a:solidFill>
                    <a:srgbClr val="000000"/>
                  </a:solidFill>
                  <a:cs typeface="Times New Roman" panose="02020603050405020304" pitchFamily="18" charset="0"/>
                </a:endParaRPr>
              </a:p>
              <a:p>
                <a:pPr algn="just">
                  <a:lnSpc>
                    <a:spcPct val="130000"/>
                  </a:lnSpc>
                  <a:spcAft>
                    <a:spcPts val="0"/>
                  </a:spcAft>
                </a:pP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t</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a:rPr lang="en-US" altLang="zh-CN" sz="2400" b="1" i="0" smtClean="0">
                            <a:solidFill>
                              <a:srgbClr val="000000"/>
                            </a:solidFill>
                            <a:latin typeface="Cambria Math" panose="02040503050406030204" pitchFamily="18" charset="0"/>
                            <a:cs typeface="Times New Roman" panose="02020603050405020304" pitchFamily="18" charset="0"/>
                          </a:rPr>
                          <m:t>+</m:t>
                        </m:r>
                        <m:r>
                          <m:rPr>
                            <m:nor/>
                          </m:rPr>
                          <a:rPr lang="en-US" altLang="zh-CN" sz="2400">
                            <a:solidFill>
                              <a:srgbClr val="000000"/>
                            </a:solidFill>
                            <a:latin typeface="Cambria Math" panose="02040503050406030204" pitchFamily="18" charset="0"/>
                          </a:rPr>
                          <m:t>π</m:t>
                        </m:r>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m:t>
                        </m:r>
                      </m:num>
                      <m:den>
                        <m:r>
                          <a:rPr lang="en-US" altLang="zh-CN" sz="2400" i="1">
                            <a:solidFill>
                              <a:srgbClr val="000000"/>
                            </a:solidFill>
                            <a:latin typeface="Cambria Math" panose="02040503050406030204" pitchFamily="18" charset="0"/>
                            <a:cs typeface="Times New Roman" panose="02020603050405020304" pitchFamily="18" charset="0"/>
                          </a:rPr>
                          <m:t>𝟔𝐪𝐁</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60854" y="2564904"/>
                <a:ext cx="11485848" cy="3996030"/>
              </a:xfrm>
              <a:prstGeom prst="rect">
                <a:avLst/>
              </a:prstGeom>
              <a:blipFill rotWithShape="1">
                <a:blip r:embed="rId3"/>
                <a:stretch>
                  <a:fillRect l="-2" t="-3" r="1" b="-998"/>
                </a:stretch>
              </a:blipFill>
            </p:spPr>
            <p:txBody>
              <a:bodyPr/>
              <a:lstStyle/>
              <a:p>
                <a:r>
                  <a:rPr lang="zh-CN" altLang="en-US">
                    <a:noFill/>
                  </a:rPr>
                  <a:t> </a:t>
                </a:r>
              </a:p>
            </p:txBody>
          </p:sp>
        </mc:Fallback>
      </mc:AlternateContent>
      <p:pic>
        <p:nvPicPr>
          <p:cNvPr id="6" name="24解析.eps" descr="id:2147490311;FounderCES"/>
          <p:cNvPicPr/>
          <p:nvPr/>
        </p:nvPicPr>
        <p:blipFill>
          <a:blip r:embed="rId4"/>
          <a:stretch>
            <a:fillRect/>
          </a:stretch>
        </p:blipFill>
        <p:spPr>
          <a:xfrm>
            <a:off x="513836" y="2680885"/>
            <a:ext cx="840740" cy="299720"/>
          </a:xfrm>
          <a:prstGeom prst="rect">
            <a:avLst/>
          </a:prstGeom>
        </p:spPr>
      </p:pic>
      <p:pic>
        <p:nvPicPr>
          <p:cNvPr id="7" name="图片 6"/>
          <p:cNvPicPr>
            <a:picLocks noChangeAspect="1"/>
          </p:cNvPicPr>
          <p:nvPr/>
        </p:nvPicPr>
        <p:blipFill>
          <a:blip r:embed="rId5"/>
          <a:stretch>
            <a:fillRect/>
          </a:stretch>
        </p:blipFill>
        <p:spPr>
          <a:xfrm>
            <a:off x="8399462" y="1185811"/>
            <a:ext cx="2448272" cy="26777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内再加一个垂直纸面向里、磁感应强度大小也为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的匀强磁场，调整区域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的宽度，使粒子仍能从区域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右边界水平射出，求该情况下区域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的宽度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332;FounderCES"/>
          <p:cNvPicPr/>
          <p:nvPr/>
        </p:nvPicPr>
        <p:blipFill>
          <a:blip r:embed="rId1"/>
          <a:stretch>
            <a:fillRect/>
          </a:stretch>
        </p:blipFill>
        <p:spPr>
          <a:xfrm>
            <a:off x="550590" y="2245330"/>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558702" y="1844824"/>
                <a:ext cx="10441160" cy="1035989"/>
              </a:xfrm>
              <a:prstGeom prst="rect">
                <a:avLst/>
              </a:prstGeom>
            </p:spPr>
            <p:txBody>
              <a:bodyPr wrap="square">
                <a:spAutoFit/>
              </a:bodyPr>
              <a:lstStyle/>
              <a:p>
                <a:pPr algn="just">
                  <a:lnSpc>
                    <a:spcPct val="150000"/>
                  </a:lnSpc>
                  <a:spcAft>
                    <a:spcPts val="0"/>
                  </a:spcAft>
                </a:pPr>
                <a14:m>
                  <m:oMath xmlns:m="http://schemas.openxmlformats.org/officeDocument/2006/math">
                    <m:f>
                      <m:f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a:rPr lang="en-US" altLang="zh-CN" sz="2400" i="1">
                            <a:solidFill>
                              <a:srgbClr val="000000"/>
                            </a:solidFill>
                            <a:latin typeface="Cambria Math" panose="02040503050406030204" pitchFamily="18" charset="0"/>
                            <a:cs typeface="Times New Roman" panose="02020603050405020304" pitchFamily="18" charset="0"/>
                          </a:rPr>
                          <m:t>𝒏</m:t>
                        </m:r>
                        <m:r>
                          <a:rPr lang="en-US" altLang="zh-CN" sz="2400" b="1" i="0" smtClean="0">
                            <a:solidFill>
                              <a:srgbClr val="000000"/>
                            </a:solidFill>
                            <a:latin typeface="Cambria Math" panose="02040503050406030204" pitchFamily="18" charset="0"/>
                            <a:cs typeface="Times New Roman" panose="02020603050405020304" pitchFamily="18" charset="0"/>
                          </a:rPr>
                          <m:t>+</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m:rPr>
                            <m:nor/>
                          </m:rPr>
                          <a:rPr lang="en-US" altLang="zh-CN" sz="2400">
                            <a:solidFill>
                              <a:srgbClr val="000000"/>
                            </a:solidFill>
                            <a:latin typeface="宋体" panose="02010600030101010101" pitchFamily="2" charset="-122"/>
                            <a:cs typeface="Times New Roman" panose="02020603050405020304" pitchFamily="18" charset="0"/>
                          </a:rPr>
                          <m:t>)</m:t>
                        </m:r>
                        <m:r>
                          <m:rPr>
                            <m:nor/>
                          </m:rPr>
                          <a:rPr lang="en-US" altLang="zh-CN" sz="2400">
                            <a:solidFill>
                              <a:srgbClr val="000000"/>
                            </a:solidFill>
                            <a:latin typeface="Cambria Math" panose="02040503050406030204" pitchFamily="18" charset="0"/>
                          </a:rPr>
                          <m:t>π</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L</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a:rPr lang="en-US" altLang="zh-CN" sz="2400" i="1">
                            <a:solidFill>
                              <a:srgbClr val="000000"/>
                            </a:solidFill>
                            <a:latin typeface="Cambria Math" panose="02040503050406030204" pitchFamily="18" charset="0"/>
                            <a:cs typeface="Times New Roman" panose="02020603050405020304" pitchFamily="18" charset="0"/>
                          </a:rPr>
                          <m:t>𝒏</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𝟑</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m:rPr>
                            <m:nor/>
                          </m:rPr>
                          <a:rPr lang="en-US" altLang="zh-CN" sz="2400">
                            <a:solidFill>
                              <a:srgbClr val="000000"/>
                            </a:solidFill>
                            <a:latin typeface="宋体" panose="02010600030101010101" pitchFamily="2" charset="-122"/>
                            <a:cs typeface="Times New Roman" panose="02020603050405020304" pitchFamily="18" charset="0"/>
                          </a:rPr>
                          <m:t>)</m:t>
                        </m:r>
                        <m:r>
                          <m:rPr>
                            <m:nor/>
                          </m:rPr>
                          <a:rPr lang="en-US" altLang="zh-CN" sz="2400">
                            <a:solidFill>
                              <a:srgbClr val="000000"/>
                            </a:solidFill>
                            <a:latin typeface="Cambria Math" panose="02040503050406030204" pitchFamily="18" charset="0"/>
                          </a:rPr>
                          <m:t>π</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cs typeface="Times New Roman" panose="02020603050405020304" pitchFamily="18" charset="0"/>
                  </a:rPr>
                  <a:t>L</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558702" y="1844824"/>
                <a:ext cx="10441160" cy="1035989"/>
              </a:xfrm>
              <a:prstGeom prst="rect">
                <a:avLst/>
              </a:prstGeom>
              <a:blipFill rotWithShape="1">
                <a:blip r:embed="rId2"/>
                <a:stretch>
                  <a:fillRect l="-4" t="-14" r="3" b="4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360854" y="2852936"/>
                <a:ext cx="11485848" cy="3442994"/>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根据</a:t>
                </a:r>
                <a:r>
                  <a:rPr lang="zh-CN" altLang="zh-CN" sz="2400">
                    <a:solidFill>
                      <a:srgbClr val="000000"/>
                    </a:solidFill>
                    <a:ea typeface="楷体" panose="02010609060101010101" pitchFamily="49" charset="-122"/>
                    <a:cs typeface="Times New Roman" panose="02020603050405020304" pitchFamily="18" charset="0"/>
                  </a:rPr>
                  <a:t>配速法</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给粒子一个水平向右的速度</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和水平向左的速度</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两者等大反向</a:t>
                </a:r>
                <a:r>
                  <a:rPr lang="zh-CN" altLang="zh-CN" sz="2400">
                    <a:solidFill>
                      <a:srgbClr val="000000"/>
                    </a:solidFill>
                    <a:cs typeface="Times New Roman" panose="02020603050405020304" pitchFamily="18" charset="0"/>
                  </a:rPr>
                  <a:t>，</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大小满足</a:t>
                </a:r>
                <a:r>
                  <a:rPr lang="en-US" altLang="zh-CN" sz="2400" i="1">
                    <a:solidFill>
                      <a:srgbClr val="000000"/>
                    </a:solidFill>
                    <a:cs typeface="Times New Roman" panose="02020603050405020304" pitchFamily="18" charset="0"/>
                  </a:rPr>
                  <a:t>q</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en-US" altLang="zh-CN" sz="2400" i="1">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qE</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可得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a:rPr lang="en-US" altLang="zh-CN" sz="2400" i="1">
                            <a:solidFill>
                              <a:srgbClr val="000000"/>
                            </a:solidFill>
                            <a:latin typeface="Cambria Math" panose="02040503050406030204" pitchFamily="18" charset="0"/>
                            <a:cs typeface="Times New Roman" panose="02020603050405020304" pitchFamily="18" charset="0"/>
                          </a:rPr>
                          <m:t>𝒒𝑩𝑳</m:t>
                        </m:r>
                      </m:num>
                      <m:den>
                        <m:r>
                          <a:rPr lang="en-US" altLang="zh-CN" sz="2400" i="1">
                            <a:solidFill>
                              <a:srgbClr val="000000"/>
                            </a:solidFill>
                            <a:latin typeface="Cambria Math" panose="02040503050406030204" pitchFamily="18" charset="0"/>
                            <a:cs typeface="Times New Roman" panose="02020603050405020304" pitchFamily="18" charset="0"/>
                          </a:rPr>
                          <m:t>𝒎</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spc="-100">
                    <a:solidFill>
                      <a:srgbClr val="000000"/>
                    </a:solidFill>
                    <a:ea typeface="楷体" panose="02010609060101010101" pitchFamily="49" charset="-122"/>
                    <a:cs typeface="Times New Roman" panose="02020603050405020304" pitchFamily="18" charset="0"/>
                  </a:rPr>
                  <a:t>设</a:t>
                </a:r>
                <a:r>
                  <a:rPr lang="en-US" altLang="zh-CN" sz="2400" i="1" spc="-100">
                    <a:solidFill>
                      <a:srgbClr val="000000"/>
                    </a:solidFill>
                    <a:latin typeface="Book Antiqua" panose="02040602050305030304" pitchFamily="18" charset="0"/>
                    <a:cs typeface="Times New Roman" panose="02020603050405020304" pitchFamily="18" charset="0"/>
                  </a:rPr>
                  <a:t>v</a:t>
                </a:r>
                <a:r>
                  <a:rPr lang="en-US" altLang="zh-CN" sz="2400" spc="-100" baseline="-25000">
                    <a:solidFill>
                      <a:srgbClr val="000000"/>
                    </a:solidFill>
                    <a:cs typeface="Times New Roman" panose="02020603050405020304" pitchFamily="18" charset="0"/>
                  </a:rPr>
                  <a:t>0</a:t>
                </a:r>
                <a:r>
                  <a:rPr lang="en-US" altLang="zh-CN" sz="2400" spc="-100">
                    <a:solidFill>
                      <a:srgbClr val="000000"/>
                    </a:solidFill>
                    <a:ea typeface="楷体" panose="02010609060101010101" pitchFamily="49" charset="-122"/>
                    <a:cs typeface="Times New Roman" panose="02020603050405020304" pitchFamily="18" charset="0"/>
                  </a:rPr>
                  <a:t> </a:t>
                </a:r>
                <a:r>
                  <a:rPr lang="zh-CN" altLang="zh-CN" sz="2400" spc="-100">
                    <a:solidFill>
                      <a:srgbClr val="000000"/>
                    </a:solidFill>
                    <a:ea typeface="楷体" panose="02010609060101010101" pitchFamily="49" charset="-122"/>
                    <a:cs typeface="Times New Roman" panose="02020603050405020304" pitchFamily="18" charset="0"/>
                  </a:rPr>
                  <a:t>与</a:t>
                </a:r>
                <a:r>
                  <a:rPr lang="en-US" altLang="zh-CN" sz="2400" i="1" spc="-100">
                    <a:solidFill>
                      <a:srgbClr val="000000"/>
                    </a:solidFill>
                    <a:latin typeface="Book Antiqua" panose="02040602050305030304" pitchFamily="18" charset="0"/>
                    <a:cs typeface="Times New Roman" panose="02020603050405020304" pitchFamily="18" charset="0"/>
                  </a:rPr>
                  <a:t>v</a:t>
                </a:r>
                <a:r>
                  <a:rPr lang="en-US" altLang="zh-CN" sz="2400" spc="-100" baseline="-25000">
                    <a:solidFill>
                      <a:srgbClr val="000000"/>
                    </a:solidFill>
                    <a:cs typeface="Times New Roman" panose="02020603050405020304" pitchFamily="18" charset="0"/>
                  </a:rPr>
                  <a:t>2</a:t>
                </a:r>
                <a:r>
                  <a:rPr lang="en-US" altLang="zh-CN" sz="2400" spc="-100">
                    <a:solidFill>
                      <a:srgbClr val="000000"/>
                    </a:solidFill>
                    <a:ea typeface="楷体" panose="02010609060101010101" pitchFamily="49" charset="-122"/>
                    <a:cs typeface="Times New Roman" panose="02020603050405020304" pitchFamily="18" charset="0"/>
                  </a:rPr>
                  <a:t> </a:t>
                </a:r>
                <a:r>
                  <a:rPr lang="zh-CN" altLang="zh-CN" sz="2400" spc="-100">
                    <a:solidFill>
                      <a:srgbClr val="000000"/>
                    </a:solidFill>
                    <a:ea typeface="楷体" panose="02010609060101010101" pitchFamily="49" charset="-122"/>
                    <a:cs typeface="Times New Roman" panose="02020603050405020304" pitchFamily="18" charset="0"/>
                  </a:rPr>
                  <a:t>的合速度为</a:t>
                </a:r>
                <a:r>
                  <a:rPr lang="en-US" altLang="zh-CN" sz="2400" i="1" spc="-100">
                    <a:solidFill>
                      <a:srgbClr val="000000"/>
                    </a:solidFill>
                    <a:latin typeface="Book Antiqua" panose="02040602050305030304" pitchFamily="18" charset="0"/>
                    <a:cs typeface="Times New Roman" panose="02020603050405020304" pitchFamily="18" charset="0"/>
                  </a:rPr>
                  <a:t>v</a:t>
                </a:r>
                <a:r>
                  <a:rPr lang="zh-CN" altLang="zh-CN" sz="2400" spc="-100" baseline="-25000">
                    <a:solidFill>
                      <a:srgbClr val="000000"/>
                    </a:solidFill>
                    <a:ea typeface="楷体" panose="02010609060101010101" pitchFamily="49" charset="-122"/>
                    <a:cs typeface="Times New Roman" panose="02020603050405020304" pitchFamily="18" charset="0"/>
                  </a:rPr>
                  <a:t>合</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合速度与水平方向的夹角为</a:t>
                </a:r>
                <a:r>
                  <a:rPr lang="en-US" altLang="zh-CN" sz="2400" i="1" spc="-100">
                    <a:solidFill>
                      <a:srgbClr val="000000"/>
                    </a:solidFill>
                    <a:cs typeface="Times New Roman" panose="02020603050405020304" pitchFamily="18" charset="0"/>
                  </a:rPr>
                  <a:t>α</a:t>
                </a:r>
                <a:r>
                  <a:rPr lang="en-US" altLang="zh-CN" sz="2400" spc="-100" smtClean="0">
                    <a:solidFill>
                      <a:srgbClr val="000000"/>
                    </a:solidFill>
                    <a:latin typeface="宋体" panose="02010600030101010101" pitchFamily="2" charset="-122"/>
                    <a:cs typeface="Times New Roman" panose="02020603050405020304" pitchFamily="18" charset="0"/>
                  </a:rPr>
                  <a:t>.</a:t>
                </a:r>
                <a:endParaRPr lang="en-US" altLang="zh-CN" sz="2400" spc="-100" smtClean="0">
                  <a:solidFill>
                    <a:srgbClr val="000000"/>
                  </a:solidFill>
                  <a:latin typeface="宋体" panose="02010600030101010101" pitchFamily="2" charset="-122"/>
                  <a:cs typeface="Times New Roman" panose="02020603050405020304" pitchFamily="18" charset="0"/>
                </a:endParaRPr>
              </a:p>
              <a:p>
                <a:pPr algn="just">
                  <a:lnSpc>
                    <a:spcPct val="150000"/>
                  </a:lnSpc>
                  <a:spcAft>
                    <a:spcPts val="0"/>
                  </a:spcAft>
                </a:pPr>
                <a:r>
                  <a:rPr lang="zh-CN" altLang="zh-CN" sz="2400" spc="-100" smtClean="0">
                    <a:solidFill>
                      <a:srgbClr val="000000"/>
                    </a:solidFill>
                    <a:ea typeface="楷体" panose="02010609060101010101" pitchFamily="49" charset="-122"/>
                    <a:cs typeface="Times New Roman" panose="02020603050405020304" pitchFamily="18" charset="0"/>
                  </a:rPr>
                  <a:t>根据</a:t>
                </a:r>
                <a:r>
                  <a:rPr lang="zh-CN" altLang="zh-CN" sz="2400" spc="-100">
                    <a:solidFill>
                      <a:srgbClr val="000000"/>
                    </a:solidFill>
                    <a:ea typeface="楷体" panose="02010609060101010101" pitchFamily="49" charset="-122"/>
                    <a:cs typeface="Times New Roman" panose="02020603050405020304" pitchFamily="18" charset="0"/>
                  </a:rPr>
                  <a:t>几何关系可得</a:t>
                </a:r>
                <a:r>
                  <a:rPr lang="en-US" altLang="zh-CN" sz="2400" i="1" spc="-100">
                    <a:solidFill>
                      <a:srgbClr val="000000"/>
                    </a:solidFill>
                    <a:latin typeface="Book Antiqua" panose="02040602050305030304" pitchFamily="18" charset="0"/>
                    <a:cs typeface="Times New Roman" panose="02020603050405020304" pitchFamily="18" charset="0"/>
                  </a:rPr>
                  <a:t>v</a:t>
                </a:r>
                <a:r>
                  <a:rPr lang="zh-CN" altLang="zh-CN" sz="2400" spc="-100" baseline="-25000">
                    <a:solidFill>
                      <a:srgbClr val="000000"/>
                    </a:solidFill>
                    <a:ea typeface="楷体" panose="02010609060101010101" pitchFamily="49" charset="-122"/>
                    <a:cs typeface="Times New Roman" panose="02020603050405020304" pitchFamily="18" charset="0"/>
                  </a:rPr>
                  <a:t>合</a:t>
                </a:r>
                <a:r>
                  <a:rPr lang="zh-CN" altLang="zh-CN" sz="2400" spc="-100">
                    <a:solidFill>
                      <a:srgbClr val="000000"/>
                    </a:solidFill>
                    <a:cs typeface="Times New Roman" panose="02020603050405020304" pitchFamily="18" charset="0"/>
                  </a:rPr>
                  <a:t>＝</a:t>
                </a:r>
                <a14:m>
                  <m:oMath xmlns:m="http://schemas.openxmlformats.org/officeDocument/2006/math">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𝒒𝑩𝑳</m:t>
                        </m:r>
                      </m:num>
                      <m:den>
                        <m:r>
                          <a:rPr lang="en-US" altLang="zh-CN" sz="2400" i="1" spc="-100">
                            <a:solidFill>
                              <a:srgbClr val="000000"/>
                            </a:solidFill>
                            <a:latin typeface="Cambria Math" panose="02040503050406030204" pitchFamily="18" charset="0"/>
                            <a:cs typeface="Times New Roman" panose="02020603050405020304" pitchFamily="18" charset="0"/>
                          </a:rPr>
                          <m:t>𝒎</m:t>
                        </m:r>
                      </m:den>
                    </m:f>
                  </m:oMath>
                </a14:m>
                <a:r>
                  <a:rPr lang="zh-CN" altLang="zh-CN" sz="2400" spc="-100">
                    <a:solidFill>
                      <a:srgbClr val="000000"/>
                    </a:solidFill>
                    <a:cs typeface="Times New Roman" panose="02020603050405020304" pitchFamily="18" charset="0"/>
                  </a:rPr>
                  <a:t>，</a:t>
                </a:r>
                <a:r>
                  <a:rPr lang="en-US" altLang="zh-CN" sz="2400" i="1" spc="-100">
                    <a:solidFill>
                      <a:srgbClr val="000000"/>
                    </a:solidFill>
                    <a:cs typeface="Times New Roman" panose="02020603050405020304" pitchFamily="18" charset="0"/>
                  </a:rPr>
                  <a:t>α</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90</a:t>
                </a:r>
                <a:r>
                  <a:rPr lang="en-US" altLang="zh-CN" sz="2400" spc="-100">
                    <a:solidFill>
                      <a:srgbClr val="000000"/>
                    </a:solidFill>
                    <a:latin typeface="宋体" panose="02010600030101010101" pitchFamily="2" charset="-122"/>
                    <a:cs typeface="Times New Roman" panose="02020603050405020304" pitchFamily="18" charset="0"/>
                  </a:rPr>
                  <a:t>°</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如图乙所示</a:t>
                </a:r>
                <a:r>
                  <a:rPr lang="en-US" altLang="zh-CN" sz="2400" spc="-100">
                    <a:solidFill>
                      <a:srgbClr val="000000"/>
                    </a:solidFill>
                    <a:latin typeface="宋体" panose="02010600030101010101" pitchFamily="2" charset="-122"/>
                    <a:cs typeface="Times New Roman" panose="02020603050405020304" pitchFamily="18" charset="0"/>
                  </a:rPr>
                  <a:t>.</a:t>
                </a:r>
                <a:endParaRPr lang="zh-CN" altLang="zh-CN" sz="1050" spc="-10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60854" y="2852936"/>
                <a:ext cx="11485848" cy="3442994"/>
              </a:xfrm>
              <a:prstGeom prst="rect">
                <a:avLst/>
              </a:prstGeom>
              <a:blipFill rotWithShape="1">
                <a:blip r:embed="rId3"/>
                <a:stretch>
                  <a:fillRect l="-2" t="-15" r="1" b="16"/>
                </a:stretch>
              </a:blipFill>
            </p:spPr>
            <p:txBody>
              <a:bodyPr/>
              <a:lstStyle/>
              <a:p>
                <a:r>
                  <a:rPr lang="zh-CN" altLang="en-US">
                    <a:noFill/>
                  </a:rPr>
                  <a:t> </a:t>
                </a:r>
              </a:p>
            </p:txBody>
          </p:sp>
        </mc:Fallback>
      </mc:AlternateContent>
      <p:pic>
        <p:nvPicPr>
          <p:cNvPr id="6" name="24解析.eps" descr="id:2147490311;FounderCES"/>
          <p:cNvPicPr/>
          <p:nvPr/>
        </p:nvPicPr>
        <p:blipFill>
          <a:blip r:embed="rId4"/>
          <a:stretch>
            <a:fillRect/>
          </a:stretch>
        </p:blipFill>
        <p:spPr>
          <a:xfrm>
            <a:off x="550590" y="3046944"/>
            <a:ext cx="840740" cy="299720"/>
          </a:xfrm>
          <a:prstGeom prst="rect">
            <a:avLst/>
          </a:prstGeom>
        </p:spPr>
      </p:pic>
      <p:pic>
        <p:nvPicPr>
          <p:cNvPr id="8" name="图片 7"/>
          <p:cNvPicPr>
            <a:picLocks noChangeAspect="1"/>
          </p:cNvPicPr>
          <p:nvPr/>
        </p:nvPicPr>
        <p:blipFill>
          <a:blip r:embed="rId5"/>
          <a:stretch>
            <a:fillRect/>
          </a:stretch>
        </p:blipFill>
        <p:spPr>
          <a:xfrm>
            <a:off x="8687494" y="3618132"/>
            <a:ext cx="2448272" cy="2677798"/>
          </a:xfrm>
          <a:prstGeom prst="rect">
            <a:avLst/>
          </a:prstGeom>
        </p:spPr>
      </p:pic>
      <p:pic>
        <p:nvPicPr>
          <p:cNvPr id="9" name="图片 8"/>
          <p:cNvPicPr>
            <a:picLocks noChangeAspect="1"/>
          </p:cNvPicPr>
          <p:nvPr/>
        </p:nvPicPr>
        <p:blipFill>
          <a:blip r:embed="rId6"/>
          <a:stretch>
            <a:fillRect/>
          </a:stretch>
        </p:blipFill>
        <p:spPr>
          <a:xfrm>
            <a:off x="7967414" y="3531472"/>
            <a:ext cx="3497088" cy="27644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09879"/>
              </a:xfrm>
            </p:spPr>
            <p:txBody>
              <a:bodyPr/>
              <a:lstStyle/>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根据运动的合成与分解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粒子的运动可看成速度大小为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的匀速圆周运动和速度大小为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的匀速直线运动的合运动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右边界水平射出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根据洛伦兹力提供向心力有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合</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合</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可得粒子圆周分运动的半径为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右边界水平射出时的速度为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中的运动时间为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的宽度为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09879"/>
              </a:xfrm>
              <a:blipFill rotWithShape="1">
                <a:blip r:embed="rId1"/>
                <a:stretch>
                  <a:fillRect l="-2" t="-12" r="1" b="6"/>
                </a:stretch>
              </a:blipFill>
            </p:spPr>
            <p:txBody>
              <a:bodyPr/>
              <a:lstStyle/>
              <a:p>
                <a:r>
                  <a:rPr lang="zh-CN" altLang="en-US">
                    <a:noFill/>
                  </a:rPr>
                  <a:t> </a:t>
                </a:r>
              </a:p>
            </p:txBody>
          </p:sp>
        </mc:Fallback>
      </mc:AlternateContent>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8039422" y="3542903"/>
            <a:ext cx="3316524" cy="262172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310;FounderCES"/>
          <p:cNvPicPr/>
          <p:nvPr/>
        </p:nvPicPr>
        <p:blipFill>
          <a:blip r:embed="rId1"/>
          <a:stretch>
            <a:fillRect/>
          </a:stretch>
        </p:blipFill>
        <p:spPr>
          <a:xfrm>
            <a:off x="550590" y="928972"/>
            <a:ext cx="1317625" cy="349885"/>
          </a:xfrm>
          <a:prstGeom prst="rect">
            <a:avLst/>
          </a:prstGeom>
        </p:spPr>
      </p:pic>
      <p:sp>
        <p:nvSpPr>
          <p:cNvPr id="4" name="内容占位符 3"/>
          <p:cNvSpPr>
            <a:spLocks noGrp="1"/>
          </p:cNvSpPr>
          <p:nvPr>
            <p:ph idx="1"/>
          </p:nvPr>
        </p:nvSpPr>
        <p:spPr>
          <a:xfrm>
            <a:off x="360854" y="746120"/>
            <a:ext cx="11485848" cy="5673861"/>
          </a:xfrm>
        </p:spPr>
        <p:txBody>
          <a:bodyPr/>
          <a:lstStyle/>
          <a:p>
            <a:pPr hangingPunct="0">
              <a:lnSpc>
                <a:spcPct val="130000"/>
              </a:lnSpc>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质谱仪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功能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质谱仪是一种分离和检测同位素的仪器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原理图</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30000"/>
              </a:lnSpc>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为离子源，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为两个狭缝，在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之间加有电压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从离子源射出的离子在通过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的路径中被电场加速，形成具有一定速度的离子束，离子束以速度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点进入磁感应强度为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的匀强磁场后做匀速圆周运动，沿着半圆弧轨迹抵达照相底片，并留下痕迹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b08.jpg" descr="id:2147490010;FounderCES"/>
          <p:cNvPicPr/>
          <p:nvPr/>
        </p:nvPicPr>
        <p:blipFill>
          <a:blip r:embed="rId2"/>
          <a:stretch>
            <a:fillRect/>
          </a:stretch>
        </p:blipFill>
        <p:spPr>
          <a:xfrm>
            <a:off x="6455246" y="1988840"/>
            <a:ext cx="1962150" cy="239077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12491"/>
              </a:xfrm>
            </p:spPr>
            <p:txBody>
              <a:bodyPr/>
              <a:lstStyle/>
              <a:p>
                <a:pPr lvl="0"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若粒子从区域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右边界水平射出的速度为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中的运动时间为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的宽度为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12491"/>
              </a:xfrm>
              <a:blipFill rotWithShape="1">
                <a:blip r:embed="rId1"/>
                <a:stretch>
                  <a:fillRect l="-2" t="-17" r="1" b="7"/>
                </a:stretch>
              </a:blipFill>
            </p:spPr>
            <p:txBody>
              <a:bodyPr/>
              <a:lstStyle/>
              <a:p>
                <a:r>
                  <a:rPr lang="zh-CN" altLang="en-US">
                    <a:noFill/>
                  </a:rPr>
                  <a:t> </a:t>
                </a:r>
              </a:p>
            </p:txBody>
          </p:sp>
        </mc:Fallback>
      </mc:AlternateContent>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8183438" y="1052736"/>
            <a:ext cx="3316524" cy="2621722"/>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在交变电磁场中的运动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交变场的问题主要体现在电场力、洛伦兹力的变化上，因而最终总是体现在带电粒子运动的多过程性、周期性和对称性上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研究带电粒子在交变场中的运动时，必须进行严格的受力分析、运动过程分析、画出运动过程示意图，紧密结合牛顿运动定律，理清运动的性质特点，找出各过程的联系所在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分析问题时可以先分析在一个周期内粒子的运动情况，明确运动性质，判断周期性变化的电场或磁场对粒子运动的影响；画出粒子运动轨迹，分析轨迹在几何关系方面的周期性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情境3.eps" descr="id:2147490339;FounderCES"/>
          <p:cNvPicPr/>
          <p:nvPr/>
        </p:nvPicPr>
        <p:blipFill>
          <a:blip r:embed="rId1"/>
          <a:stretch>
            <a:fillRect/>
          </a:stretch>
        </p:blipFill>
        <p:spPr>
          <a:xfrm>
            <a:off x="478582" y="908720"/>
            <a:ext cx="1031240" cy="361950"/>
          </a:xfrm>
          <a:prstGeom prst="rect">
            <a:avLst/>
          </a:prstGeom>
        </p:spPr>
      </p:pic>
      <p:sp>
        <p:nvSpPr>
          <p:cNvPr id="5" name="内容占位符 1"/>
          <p:cNvSpPr txBox="1"/>
          <p:nvPr/>
        </p:nvSpPr>
        <p:spPr bwMode="auto">
          <a:xfrm>
            <a:off x="352228" y="49851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在交变电场中，若交变电压的周期远大于粒子穿越电场的时间，则粒子穿越时间内的电场可视为匀强电场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合理选择物理方法，是解答这类问题的关键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为竖直放置彼此平行的两块平板，板间距离为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，两板中央各有一个小孔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在两板间有垂直于纸面方向的磁场，磁感应强度随时间的变化如图乙所示，设垂直纸面向里为磁场的正方向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有一束正离子在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时垂直于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板从小孔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射入磁场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已知正离子质量为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，正离子在磁场中做匀速圆周运动的周期与磁感应强度变化的周期都为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，忽略离子间的相互作用力和离子的重力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0346;FounderCES"/>
          <p:cNvPicPr/>
          <p:nvPr/>
        </p:nvPicPr>
        <p:blipFill>
          <a:blip r:embed="rId1"/>
          <a:stretch>
            <a:fillRect/>
          </a:stretch>
        </p:blipFill>
        <p:spPr>
          <a:xfrm>
            <a:off x="533338" y="917346"/>
            <a:ext cx="1062990" cy="342265"/>
          </a:xfrm>
          <a:prstGeom prst="rect">
            <a:avLst/>
          </a:prstGeom>
        </p:spPr>
      </p:pic>
      <p:pic>
        <p:nvPicPr>
          <p:cNvPr id="5" name="24答案.eps" descr="id:2147490381;FounderCES"/>
          <p:cNvPicPr/>
          <p:nvPr/>
        </p:nvPicPr>
        <p:blipFill>
          <a:blip r:embed="rId2"/>
          <a:stretch>
            <a:fillRect/>
          </a:stretch>
        </p:blipFill>
        <p:spPr>
          <a:xfrm>
            <a:off x="550590" y="4879038"/>
            <a:ext cx="840740" cy="299720"/>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486694" y="4653136"/>
                <a:ext cx="1005403" cy="671338"/>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𝟐</m:t>
                        </m:r>
                        <m:r>
                          <m:rPr>
                            <m:nor/>
                          </m:rPr>
                          <a:rPr lang="en-US" altLang="zh-CN" sz="2400">
                            <a:solidFill>
                              <a:srgbClr val="000000"/>
                            </a:solidFill>
                            <a:latin typeface="Cambria Math" panose="02040503050406030204" pitchFamily="18" charset="0"/>
                          </a:rPr>
                          <m:t>π</m:t>
                        </m:r>
                        <m:r>
                          <a:rPr lang="en-US" altLang="zh-CN" sz="2400" i="1">
                            <a:solidFill>
                              <a:schemeClr val="tx1"/>
                            </a:solidFill>
                            <a:latin typeface="Cambria Math" panose="02040503050406030204" pitchFamily="18" charset="0"/>
                            <a:cs typeface="Times New Roman" panose="02020603050405020304" pitchFamily="18" charset="0"/>
                          </a:rPr>
                          <m:t>𝒎</m:t>
                        </m:r>
                      </m:num>
                      <m:den>
                        <m:r>
                          <a:rPr lang="en-US" altLang="zh-CN" sz="2400" i="1">
                            <a:solidFill>
                              <a:schemeClr val="tx1"/>
                            </a:solidFill>
                            <a:latin typeface="Cambria Math" panose="02040503050406030204" pitchFamily="18" charset="0"/>
                            <a:cs typeface="Times New Roman" panose="02020603050405020304" pitchFamily="18" charset="0"/>
                          </a:rPr>
                          <m:t>𝒒</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𝑻</m:t>
                            </m:r>
                          </m:e>
                          <m:sub>
                            <m:r>
                              <a:rPr lang="en-US" altLang="zh-CN" sz="2400" i="1">
                                <a:solidFill>
                                  <a:schemeClr val="tx1"/>
                                </a:solidFill>
                                <a:latin typeface="Cambria Math" panose="02040503050406030204" pitchFamily="18" charset="0"/>
                                <a:cs typeface="Times New Roman" panose="02020603050405020304" pitchFamily="18" charset="0"/>
                              </a:rPr>
                              <m:t>𝟎</m:t>
                            </m:r>
                          </m:sub>
                        </m:sSub>
                      </m:den>
                    </m:f>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6" name="矩形 5"/>
              <p:cNvSpPr>
                <a:spLocks noRot="1" noChangeAspect="1" noMove="1" noResize="1" noEditPoints="1" noAdjustHandles="1" noChangeArrowheads="1" noChangeShapeType="1" noTextEdit="1"/>
              </p:cNvSpPr>
              <p:nvPr/>
            </p:nvSpPr>
            <p:spPr>
              <a:xfrm>
                <a:off x="1486694" y="4653136"/>
                <a:ext cx="1005403" cy="671338"/>
              </a:xfrm>
              <a:prstGeom prst="rect">
                <a:avLst/>
              </a:prstGeom>
              <a:blipFill rotWithShape="1">
                <a:blip r:embed="rId3"/>
                <a:stretch>
                  <a:fillRect l="-16" t="-73" r="-1417" b="94"/>
                </a:stretch>
              </a:blipFill>
            </p:spPr>
            <p:txBody>
              <a:bodyPr/>
              <a:lstStyle/>
              <a:p>
                <a:r>
                  <a:rPr lang="zh-CN" altLang="en-US">
                    <a:noFill/>
                  </a:rPr>
                  <a:t> </a:t>
                </a:r>
              </a:p>
            </p:txBody>
          </p:sp>
        </mc:Fallback>
      </mc:AlternateContent>
      <p:pic>
        <p:nvPicPr>
          <p:cNvPr id="7" name="图片 6"/>
          <p:cNvPicPr>
            <a:picLocks noChangeAspect="1"/>
          </p:cNvPicPr>
          <p:nvPr/>
        </p:nvPicPr>
        <p:blipFill>
          <a:blip r:embed="rId4"/>
          <a:stretch>
            <a:fillRect/>
          </a:stretch>
        </p:blipFill>
        <p:spPr>
          <a:xfrm>
            <a:off x="4439022" y="3585508"/>
            <a:ext cx="5763731" cy="28065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3183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正离子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在磁场中做匀速圆周运动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正离子做匀速圆周运动的周期为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731838"/>
              </a:xfrm>
              <a:blipFill rotWithShape="1">
                <a:blip r:embed="rId1"/>
                <a:stretch>
                  <a:fillRect l="-2" t="-23" r="1" b="2"/>
                </a:stretch>
              </a:blipFill>
            </p:spPr>
            <p:txBody>
              <a:bodyPr/>
              <a:lstStyle/>
              <a:p>
                <a:r>
                  <a:rPr lang="zh-CN" altLang="en-US">
                    <a:noFill/>
                  </a:rPr>
                  <a:t> </a:t>
                </a:r>
              </a:p>
            </p:txBody>
          </p:sp>
        </mc:Fallback>
      </mc:AlternateContent>
      <p:pic>
        <p:nvPicPr>
          <p:cNvPr id="3" name="24解析.eps" descr="id:2147490367;FounderCES"/>
          <p:cNvPicPr/>
          <p:nvPr/>
        </p:nvPicPr>
        <p:blipFill>
          <a:blip r:embed="rId2"/>
          <a:stretch>
            <a:fillRect/>
          </a:stretch>
        </p:blipFill>
        <p:spPr>
          <a:xfrm>
            <a:off x="406574" y="1196752"/>
            <a:ext cx="840740" cy="299720"/>
          </a:xfrm>
          <a:prstGeom prst="rect">
            <a:avLst/>
          </a:prstGeom>
        </p:spPr>
      </p:pic>
      <p:pic>
        <p:nvPicPr>
          <p:cNvPr id="4" name="图片 3"/>
          <p:cNvPicPr>
            <a:picLocks noChangeAspect="1"/>
          </p:cNvPicPr>
          <p:nvPr/>
        </p:nvPicPr>
        <p:blipFill>
          <a:blip r:embed="rId3"/>
          <a:stretch>
            <a:fillRect/>
          </a:stretch>
        </p:blipFill>
        <p:spPr>
          <a:xfrm>
            <a:off x="2350790" y="3506972"/>
            <a:ext cx="5763731" cy="2806593"/>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若正离子在</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时刻恰好从</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孔垂直于</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板射出磁场，求该离子在磁场中的运动半径</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381;FounderCES"/>
          <p:cNvPicPr/>
          <p:nvPr/>
        </p:nvPicPr>
        <p:blipFill>
          <a:blip r:embed="rId1"/>
          <a:stretch>
            <a:fillRect/>
          </a:stretch>
        </p:blipFill>
        <p:spPr>
          <a:xfrm>
            <a:off x="550590" y="1988840"/>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630710" y="1791228"/>
                <a:ext cx="638316" cy="629660"/>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𝒅</m:t>
                        </m:r>
                      </m:num>
                      <m:den>
                        <m:r>
                          <a:rPr lang="en-US" altLang="zh-CN" sz="2400" i="1">
                            <a:solidFill>
                              <a:schemeClr val="tx1"/>
                            </a:solidFill>
                            <a:latin typeface="Cambria Math" panose="02040503050406030204" pitchFamily="18" charset="0"/>
                            <a:cs typeface="Times New Roman" panose="02020603050405020304" pitchFamily="18" charset="0"/>
                          </a:rPr>
                          <m:t>𝟒</m:t>
                        </m:r>
                      </m:den>
                    </m:f>
                  </m:oMath>
                </a14:m>
                <a:r>
                  <a:rPr lang="zh-CN" altLang="zh-CN" sz="2400">
                    <a:solidFill>
                      <a:schemeClr val="tx1"/>
                    </a:solidFill>
                    <a:cs typeface="Times New Roman" panose="02020603050405020304" pitchFamily="18" charset="0"/>
                  </a:rPr>
                  <a:t>　</a:t>
                </a:r>
                <a:endParaRPr lang="zh-CN" altLang="en-US">
                  <a:solidFill>
                    <a:schemeClr val="tx1"/>
                  </a:solidFill>
                </a:endParaRPr>
              </a:p>
            </p:txBody>
          </p:sp>
        </mc:Choice>
        <mc:Fallback>
          <p:sp>
            <p:nvSpPr>
              <p:cNvPr id="4" name="矩形 3"/>
              <p:cNvSpPr>
                <a:spLocks noRot="1" noChangeAspect="1" noMove="1" noResize="1" noEditPoints="1" noAdjustHandles="1" noChangeArrowheads="1" noChangeShapeType="1" noTextEdit="1"/>
              </p:cNvSpPr>
              <p:nvPr/>
            </p:nvSpPr>
            <p:spPr>
              <a:xfrm>
                <a:off x="1630710" y="1791228"/>
                <a:ext cx="638316" cy="629660"/>
              </a:xfrm>
              <a:prstGeom prst="rect">
                <a:avLst/>
              </a:prstGeom>
              <a:blipFill rotWithShape="1">
                <a:blip r:embed="rId2"/>
                <a:stretch>
                  <a:fillRect l="-5" t="-84" r="-172" b="43"/>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790950" y="1484784"/>
            <a:ext cx="4732112" cy="2304256"/>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360854" y="3645024"/>
                <a:ext cx="11422984" cy="1452321"/>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a:solidFill>
                      <a:srgbClr val="000000"/>
                    </a:solidFill>
                    <a:ea typeface="楷体" panose="02010609060101010101" pitchFamily="49" charset="-122"/>
                    <a:cs typeface="Times New Roman" panose="02020603050405020304" pitchFamily="18" charset="0"/>
                  </a:rPr>
                  <a:t>题意</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作出正离子的运动轨迹如图所示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根据几何关系可知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正离子的运动半径为</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𝒅</m:t>
                        </m:r>
                      </m:num>
                      <m:den>
                        <m:r>
                          <a:rPr lang="en-US" altLang="zh-CN" sz="2400" i="1">
                            <a:solidFill>
                              <a:srgbClr val="000000"/>
                            </a:solidFill>
                            <a:latin typeface="Cambria Math" panose="02040503050406030204" pitchFamily="18" charset="0"/>
                            <a:cs typeface="Times New Roman" panose="02020603050405020304" pitchFamily="18" charset="0"/>
                          </a:rPr>
                          <m:t>𝟒</m:t>
                        </m:r>
                      </m:den>
                    </m:f>
                  </m:oMath>
                </a14:m>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360854" y="3645024"/>
                <a:ext cx="11422984" cy="1452321"/>
              </a:xfrm>
              <a:prstGeom prst="rect">
                <a:avLst/>
              </a:prstGeom>
              <a:blipFill rotWithShape="1">
                <a:blip r:embed="rId4"/>
                <a:stretch>
                  <a:fillRect l="-2" t="-9" r="1" b="14"/>
                </a:stretch>
              </a:blipFill>
            </p:spPr>
            <p:txBody>
              <a:bodyPr/>
              <a:lstStyle/>
              <a:p>
                <a:r>
                  <a:rPr lang="zh-CN" altLang="en-US">
                    <a:noFill/>
                  </a:rPr>
                  <a:t> </a:t>
                </a:r>
              </a:p>
            </p:txBody>
          </p:sp>
        </mc:Fallback>
      </mc:AlternateContent>
      <p:pic>
        <p:nvPicPr>
          <p:cNvPr id="7" name="24解析.eps" descr="id:2147490367;FounderCES"/>
          <p:cNvPicPr/>
          <p:nvPr/>
        </p:nvPicPr>
        <p:blipFill>
          <a:blip r:embed="rId5"/>
          <a:stretch>
            <a:fillRect/>
          </a:stretch>
        </p:blipFill>
        <p:spPr>
          <a:xfrm>
            <a:off x="550590" y="3861048"/>
            <a:ext cx="840740" cy="299720"/>
          </a:xfrm>
          <a:prstGeom prst="rect">
            <a:avLst/>
          </a:prstGeom>
        </p:spPr>
      </p:pic>
      <p:pic>
        <p:nvPicPr>
          <p:cNvPr id="8" name="图片 7"/>
          <p:cNvPicPr>
            <a:picLocks noChangeAspect="1"/>
          </p:cNvPicPr>
          <p:nvPr/>
        </p:nvPicPr>
        <p:blipFill>
          <a:blip r:embed="rId6"/>
          <a:stretch>
            <a:fillRect/>
          </a:stretch>
        </p:blipFill>
        <p:spPr>
          <a:xfrm>
            <a:off x="4511030" y="4367146"/>
            <a:ext cx="3101672" cy="215819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76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要使正离子从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孔垂直于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板射出磁场，求正离子射入磁场时速度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381;FounderCES"/>
          <p:cNvPicPr/>
          <p:nvPr/>
        </p:nvPicPr>
        <p:blipFill>
          <a:blip r:embed="rId1"/>
          <a:stretch>
            <a:fillRect/>
          </a:stretch>
        </p:blipFill>
        <p:spPr>
          <a:xfrm>
            <a:off x="478582" y="1628800"/>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486694" y="1440201"/>
                <a:ext cx="3215624" cy="676917"/>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m:rPr>
                            <m:nor/>
                          </m:rPr>
                          <a:rPr lang="en-US" altLang="zh-CN" sz="2400">
                            <a:solidFill>
                              <a:srgbClr val="000000"/>
                            </a:solidFill>
                            <a:latin typeface="Cambria Math" panose="02040503050406030204" pitchFamily="18" charset="0"/>
                          </a:rPr>
                          <m:t>π</m:t>
                        </m:r>
                        <m:r>
                          <a:rPr lang="en-US" altLang="zh-CN" sz="2400" i="1">
                            <a:solidFill>
                              <a:schemeClr val="tx1"/>
                            </a:solidFill>
                            <a:latin typeface="Cambria Math" panose="02040503050406030204" pitchFamily="18" charset="0"/>
                            <a:cs typeface="Times New Roman" panose="02020603050405020304" pitchFamily="18" charset="0"/>
                          </a:rPr>
                          <m:t>𝒅</m:t>
                        </m:r>
                      </m:num>
                      <m:den>
                        <m:r>
                          <a:rPr lang="en-US" altLang="zh-CN" sz="2400" i="1">
                            <a:solidFill>
                              <a:schemeClr val="tx1"/>
                            </a:solidFill>
                            <a:latin typeface="Cambria Math" panose="02040503050406030204" pitchFamily="18" charset="0"/>
                            <a:cs typeface="Times New Roman" panose="02020603050405020304" pitchFamily="18" charset="0"/>
                          </a:rPr>
                          <m:t>𝟐</m:t>
                        </m:r>
                        <m:r>
                          <a:rPr lang="en-US" altLang="zh-CN" sz="2400" i="1">
                            <a:solidFill>
                              <a:schemeClr val="tx1"/>
                            </a:solidFill>
                            <a:latin typeface="Cambria Math" panose="02040503050406030204" pitchFamily="18" charset="0"/>
                            <a:cs typeface="Times New Roman" panose="02020603050405020304" pitchFamily="18" charset="0"/>
                          </a:rPr>
                          <m:t>𝒏</m:t>
                        </m:r>
                        <m:sSub>
                          <m:sSubPr>
                            <m:ctrlPr>
                              <a:rPr lang="zh-CN"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cs typeface="Times New Roman" panose="02020603050405020304" pitchFamily="18" charset="0"/>
                              </a:rPr>
                              <m:t>𝑻</m:t>
                            </m:r>
                          </m:e>
                          <m:sub>
                            <m:r>
                              <a:rPr lang="en-US" altLang="zh-CN" sz="2400" i="1">
                                <a:solidFill>
                                  <a:schemeClr val="tx1"/>
                                </a:solidFill>
                                <a:latin typeface="Cambria Math" panose="02040503050406030204" pitchFamily="18" charset="0"/>
                                <a:cs typeface="Times New Roman" panose="02020603050405020304" pitchFamily="18" charset="0"/>
                              </a:rPr>
                              <m:t>𝟎</m:t>
                            </m:r>
                          </m:sub>
                        </m:sSub>
                      </m:den>
                    </m:f>
                  </m:oMath>
                </a14:m>
                <a:r>
                  <a:rPr lang="en-US" altLang="zh-CN" sz="2400">
                    <a:solidFill>
                      <a:schemeClr val="tx1"/>
                    </a:solidFill>
                    <a:latin typeface="宋体" panose="02010600030101010101" pitchFamily="2" charset="-122"/>
                    <a:cs typeface="Times New Roman" panose="02020603050405020304" pitchFamily="18" charset="0"/>
                  </a:rPr>
                  <a:t>(</a:t>
                </a:r>
                <a:r>
                  <a:rPr lang="en-US" altLang="zh-CN" sz="2400" i="1">
                    <a:solidFill>
                      <a:schemeClr val="tx1"/>
                    </a:solidFill>
                  </a:rPr>
                  <a:t>n</a:t>
                </a:r>
                <a:r>
                  <a:rPr lang="zh-CN" altLang="zh-CN" sz="2400">
                    <a:solidFill>
                      <a:schemeClr val="tx1"/>
                    </a:solidFill>
                    <a:cs typeface="Times New Roman" panose="02020603050405020304" pitchFamily="18" charset="0"/>
                  </a:rPr>
                  <a:t>＝</a:t>
                </a:r>
                <a:r>
                  <a:rPr lang="en-US" altLang="zh-CN" sz="2400">
                    <a:solidFill>
                      <a:schemeClr val="tx1"/>
                    </a:solidFill>
                  </a:rPr>
                  <a:t>1</a:t>
                </a:r>
                <a:r>
                  <a:rPr lang="zh-CN" altLang="zh-CN" sz="2400">
                    <a:solidFill>
                      <a:schemeClr val="tx1"/>
                    </a:solidFill>
                    <a:cs typeface="Times New Roman" panose="02020603050405020304" pitchFamily="18" charset="0"/>
                  </a:rPr>
                  <a:t>，</a:t>
                </a:r>
                <a:r>
                  <a:rPr lang="en-US" altLang="zh-CN" sz="2400">
                    <a:solidFill>
                      <a:schemeClr val="tx1"/>
                    </a:solidFill>
                  </a:rPr>
                  <a:t>2</a:t>
                </a:r>
                <a:r>
                  <a:rPr lang="zh-CN" altLang="zh-CN" sz="2400">
                    <a:solidFill>
                      <a:schemeClr val="tx1"/>
                    </a:solidFill>
                    <a:cs typeface="Times New Roman" panose="02020603050405020304" pitchFamily="18" charset="0"/>
                  </a:rPr>
                  <a:t>，</a:t>
                </a:r>
                <a:r>
                  <a:rPr lang="en-US" altLang="zh-CN" sz="2400">
                    <a:solidFill>
                      <a:schemeClr val="tx1"/>
                    </a:solidFill>
                  </a:rPr>
                  <a:t>3</a:t>
                </a:r>
                <a:r>
                  <a:rPr lang="zh-CN" altLang="zh-CN" sz="2400">
                    <a:solidFill>
                      <a:schemeClr val="tx1"/>
                    </a:solidFill>
                    <a:cs typeface="Times New Roman" panose="02020603050405020304" pitchFamily="18" charset="0"/>
                  </a:rPr>
                  <a:t>，</a:t>
                </a:r>
                <a:r>
                  <a:rPr lang="en-US" altLang="zh-CN" sz="2400">
                    <a:solidFill>
                      <a:schemeClr val="tx1"/>
                    </a:solidFill>
                    <a:latin typeface="楷体" panose="02010609060101010101" pitchFamily="49" charset="-122"/>
                    <a:cs typeface="Times New Roman" panose="02020603050405020304" pitchFamily="18" charset="0"/>
                  </a:rPr>
                  <a:t>…</a:t>
                </a:r>
                <a:r>
                  <a:rPr lang="en-US" altLang="zh-CN" sz="2400">
                    <a:solidFill>
                      <a:schemeClr val="tx1"/>
                    </a:solidFill>
                    <a:latin typeface="宋体" panose="02010600030101010101" pitchFamily="2" charset="-122"/>
                    <a:cs typeface="Times New Roman" panose="02020603050405020304" pitchFamily="18" charset="0"/>
                  </a:rPr>
                  <a:t>)</a:t>
                </a:r>
                <a:endParaRPr lang="zh-CN" altLang="en-US">
                  <a:solidFill>
                    <a:schemeClr val="tx1"/>
                  </a:solidFill>
                </a:endParaRPr>
              </a:p>
            </p:txBody>
          </p:sp>
        </mc:Choice>
        <mc:Fallback>
          <p:sp>
            <p:nvSpPr>
              <p:cNvPr id="4" name="矩形 3"/>
              <p:cNvSpPr>
                <a:spLocks noRot="1" noChangeAspect="1" noMove="1" noResize="1" noEditPoints="1" noAdjustHandles="1" noChangeArrowheads="1" noChangeShapeType="1" noTextEdit="1"/>
              </p:cNvSpPr>
              <p:nvPr/>
            </p:nvSpPr>
            <p:spPr>
              <a:xfrm>
                <a:off x="1486694" y="1440201"/>
                <a:ext cx="3215624" cy="676917"/>
              </a:xfrm>
              <a:prstGeom prst="rect">
                <a:avLst/>
              </a:prstGeom>
              <a:blipFill rotWithShape="1">
                <a:blip r:embed="rId2"/>
                <a:stretch>
                  <a:fillRect l="-5" t="-3" r="4" b="4"/>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5087094" y="1282442"/>
            <a:ext cx="5191939" cy="2528164"/>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334566" y="3789040"/>
                <a:ext cx="11452363" cy="2885855"/>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要</a:t>
                </a:r>
                <a:r>
                  <a:rPr lang="zh-CN" altLang="zh-CN" sz="2400">
                    <a:solidFill>
                      <a:srgbClr val="000000"/>
                    </a:solidFill>
                    <a:ea typeface="楷体" panose="02010609060101010101" pitchFamily="49" charset="-122"/>
                    <a:cs typeface="Times New Roman" panose="02020603050405020304" pitchFamily="18" charset="0"/>
                  </a:rPr>
                  <a:t>使正离子从</a:t>
                </a:r>
                <a:r>
                  <a:rPr lang="en-US" altLang="zh-CN" sz="2400" i="1">
                    <a:solidFill>
                      <a:srgbClr val="000000"/>
                    </a:solidFill>
                    <a:cs typeface="Times New Roman" panose="02020603050405020304" pitchFamily="18" charset="0"/>
                  </a:rPr>
                  <a:t>O'</a:t>
                </a:r>
                <a:r>
                  <a:rPr lang="zh-CN" altLang="zh-CN" sz="2400">
                    <a:solidFill>
                      <a:srgbClr val="000000"/>
                    </a:solidFill>
                    <a:ea typeface="楷体" panose="02010609060101010101" pitchFamily="49" charset="-122"/>
                    <a:cs typeface="Times New Roman" panose="02020603050405020304" pitchFamily="18" charset="0"/>
                  </a:rPr>
                  <a:t>孔垂直于</a:t>
                </a:r>
                <a:r>
                  <a:rPr lang="en-US" altLang="zh-CN" sz="2400" i="1">
                    <a:solidFill>
                      <a:srgbClr val="000000"/>
                    </a:solidFill>
                    <a:cs typeface="Times New Roman" panose="02020603050405020304" pitchFamily="18" charset="0"/>
                  </a:rPr>
                  <a:t>N</a:t>
                </a:r>
                <a:r>
                  <a:rPr lang="zh-CN" altLang="zh-CN" sz="2400">
                    <a:solidFill>
                      <a:srgbClr val="000000"/>
                    </a:solidFill>
                    <a:ea typeface="楷体" panose="02010609060101010101" pitchFamily="49" charset="-122"/>
                    <a:cs typeface="Times New Roman" panose="02020603050405020304" pitchFamily="18" charset="0"/>
                  </a:rPr>
                  <a:t>板射出磁场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根据离子运动轨迹的周期性可知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离子在磁场中运动时间满足</a:t>
                </a:r>
                <a:r>
                  <a:rPr lang="en-US" altLang="zh-CN" sz="2400" i="1">
                    <a:solidFill>
                      <a:srgbClr val="000000"/>
                    </a:solidFill>
                    <a:cs typeface="Times New Roman" panose="02020603050405020304" pitchFamily="18" charset="0"/>
                  </a:rPr>
                  <a:t>t</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nT</a:t>
                </a:r>
                <a:r>
                  <a:rPr lang="en-US" altLang="zh-CN" sz="2400" baseline="-25000">
                    <a:solidFill>
                      <a:srgbClr val="000000"/>
                    </a:solidFill>
                    <a:cs typeface="Times New Roman" panose="02020603050405020304" pitchFamily="18" charset="0"/>
                  </a:rPr>
                  <a:t>0</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则运动半径满足</a:t>
                </a:r>
                <a:r>
                  <a:rPr lang="en-US" altLang="zh-CN" sz="2400" i="1">
                    <a:solidFill>
                      <a:srgbClr val="000000"/>
                    </a:solidFill>
                    <a:cs typeface="Times New Roman" panose="02020603050405020304" pitchFamily="18" charset="0"/>
                  </a:rPr>
                  <a:t>r</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𝒅</m:t>
                        </m:r>
                      </m:num>
                      <m:den>
                        <m:r>
                          <a:rPr lang="en-US" altLang="zh-CN" sz="2400" i="1">
                            <a:solidFill>
                              <a:srgbClr val="000000"/>
                            </a:solidFill>
                            <a:latin typeface="Cambria Math" panose="02040503050406030204" pitchFamily="18" charset="0"/>
                            <a:cs typeface="Times New Roman" panose="02020603050405020304" pitchFamily="18" charset="0"/>
                          </a:rPr>
                          <m:t>𝟒</m:t>
                        </m:r>
                        <m:r>
                          <a:rPr lang="en-US" altLang="zh-CN" sz="2400" i="1">
                            <a:solidFill>
                              <a:srgbClr val="000000"/>
                            </a:solidFill>
                            <a:latin typeface="Cambria Math" panose="02040503050406030204" pitchFamily="18" charset="0"/>
                            <a:cs typeface="Times New Roman" panose="02020603050405020304" pitchFamily="18" charset="0"/>
                          </a:rPr>
                          <m:t>𝒏</m:t>
                        </m:r>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联立解得</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𝑩</m:t>
                            </m:r>
                          </m:e>
                          <m:sub>
                            <m:r>
                              <a:rPr lang="en-US" altLang="zh-CN" sz="2400" i="1">
                                <a:solidFill>
                                  <a:srgbClr val="000000"/>
                                </a:solidFill>
                                <a:latin typeface="Cambria Math" panose="02040503050406030204" pitchFamily="18" charset="0"/>
                                <a:cs typeface="Times New Roman" panose="02020603050405020304" pitchFamily="18" charset="0"/>
                              </a:rPr>
                              <m:t>𝟎</m:t>
                            </m:r>
                          </m:sub>
                        </m:sSub>
                        <m:r>
                          <a:rPr lang="en-US" altLang="zh-CN" sz="2400" i="1">
                            <a:solidFill>
                              <a:srgbClr val="000000"/>
                            </a:solidFill>
                            <a:latin typeface="Cambria Math" panose="02040503050406030204" pitchFamily="18" charset="0"/>
                            <a:cs typeface="Times New Roman" panose="02020603050405020304" pitchFamily="18" charset="0"/>
                          </a:rPr>
                          <m:t>𝒒𝒓</m:t>
                        </m:r>
                      </m:num>
                      <m:den>
                        <m:r>
                          <a:rPr lang="en-US" altLang="zh-CN" sz="2400" i="1">
                            <a:solidFill>
                              <a:srgbClr val="000000"/>
                            </a:solidFill>
                            <a:latin typeface="Cambria Math" panose="02040503050406030204" pitchFamily="18" charset="0"/>
                            <a:cs typeface="Times New Roman" panose="02020603050405020304" pitchFamily="18" charset="0"/>
                          </a:rPr>
                          <m:t>𝒎</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Cambria Math" panose="02040503050406030204" pitchFamily="18" charset="0"/>
                          </a:rPr>
                          <m:t>π</m:t>
                        </m:r>
                        <m:r>
                          <a:rPr lang="en-US" altLang="zh-CN" sz="2400" i="1">
                            <a:solidFill>
                              <a:srgbClr val="000000"/>
                            </a:solidFill>
                            <a:latin typeface="Cambria Math" panose="02040503050406030204" pitchFamily="18" charset="0"/>
                            <a:cs typeface="Times New Roman" panose="02020603050405020304" pitchFamily="18" charset="0"/>
                          </a:rPr>
                          <m:t>𝒅</m:t>
                        </m:r>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𝒏</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𝑻</m:t>
                            </m:r>
                          </m:e>
                          <m:sub>
                            <m:r>
                              <a:rPr lang="en-US" altLang="zh-CN" sz="2400" i="1">
                                <a:solidFill>
                                  <a:srgbClr val="000000"/>
                                </a:solidFill>
                                <a:latin typeface="Cambria Math" panose="02040503050406030204" pitchFamily="18" charset="0"/>
                                <a:cs typeface="Times New Roman" panose="02020603050405020304" pitchFamily="18" charset="0"/>
                              </a:rPr>
                              <m:t>𝟎</m:t>
                            </m:r>
                          </m:sub>
                        </m:sSub>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n</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334566" y="3789040"/>
                <a:ext cx="11452363" cy="2885855"/>
              </a:xfrm>
              <a:prstGeom prst="rect">
                <a:avLst/>
              </a:prstGeom>
              <a:blipFill rotWithShape="1">
                <a:blip r:embed="rId4"/>
                <a:stretch>
                  <a:fillRect l="-5" t="-22" r="1" b="14"/>
                </a:stretch>
              </a:blipFill>
            </p:spPr>
            <p:txBody>
              <a:bodyPr/>
              <a:lstStyle/>
              <a:p>
                <a:r>
                  <a:rPr lang="zh-CN" altLang="en-US">
                    <a:noFill/>
                  </a:rPr>
                  <a:t> </a:t>
                </a:r>
              </a:p>
            </p:txBody>
          </p:sp>
        </mc:Fallback>
      </mc:AlternateContent>
      <p:pic>
        <p:nvPicPr>
          <p:cNvPr id="7" name="24解析.eps" descr="id:2147490367;FounderCES"/>
          <p:cNvPicPr/>
          <p:nvPr/>
        </p:nvPicPr>
        <p:blipFill>
          <a:blip r:embed="rId5"/>
          <a:stretch>
            <a:fillRect/>
          </a:stretch>
        </p:blipFill>
        <p:spPr>
          <a:xfrm>
            <a:off x="486689" y="3987812"/>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341632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带电粒子在交变电、磁场中的运动问题的基本思路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先读图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看清并且明白场的变化情况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受力分析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分析粒子在不同的变化场区的受力情况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过程分析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分析粒子在不同时间段内的运动情况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找衔接点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找出衔接相邻两过程的速度大小及方向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选规律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联立不同阶段的方程求解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0388;FounderCES"/>
          <p:cNvPicPr/>
          <p:nvPr/>
        </p:nvPicPr>
        <p:blipFill>
          <a:blip r:embed="rId1"/>
          <a:stretch>
            <a:fillRect/>
          </a:stretch>
        </p:blipFill>
        <p:spPr>
          <a:xfrm>
            <a:off x="550590" y="882842"/>
            <a:ext cx="1737360" cy="40576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3141"/>
            <a:ext cx="11485848" cy="5322163"/>
          </a:xfrm>
        </p:spPr>
        <p:txBody>
          <a:bodyPr/>
          <a:lstStyle/>
          <a:p>
            <a:pPr hangingPunct="0">
              <a:lnSpc>
                <a:spcPct val="130000"/>
              </a:lnSpc>
              <a:spcAft>
                <a:spcPts val="0"/>
              </a:spcAft>
            </a:pPr>
            <a:r>
              <a:rPr lang="en-US" altLang="zh-CN" b="1" smtClean="0">
                <a:solidFill>
                  <a:srgbClr val="1EB26A"/>
                </a:solidFill>
                <a:latin typeface="黑体" panose="02010609060101010101" pitchFamily="49" charset="-122"/>
                <a:ea typeface="宋体" panose="02010600030101010101" pitchFamily="2" charset="-122"/>
                <a:cs typeface="Times New Roman" panose="02020603050405020304" pitchFamily="18" charset="0"/>
              </a:rPr>
              <a:t>       </a:t>
            </a:r>
            <a:r>
              <a:rPr lang="en-US" altLang="zh-CN" b="1" smtClean="0">
                <a:solidFill>
                  <a:srgbClr val="1EB26A"/>
                </a:solidFill>
                <a:latin typeface="+mn-ea"/>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配速法</a:t>
            </a:r>
            <a:r>
              <a:rPr lang="en-US" altLang="zh-CN" b="1">
                <a:solidFill>
                  <a:srgbClr val="1EB26A"/>
                </a:solidFill>
                <a:latin typeface="+mn-ea"/>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在复合场中的应用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带电粒子在涉及匀强磁场的复合场，即互相垂直的匀强电场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或重力场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和匀强磁场中运动时，若所受洛伦兹力与恒力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重力、电场力或者重力与电场力的合力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不平衡而做曲线运动，导致粒子的速度大小、方向改变，洛伦兹力大小、方向也随着变化，使粒子做比较复杂的曲线运动，为此可结合运动的合成与分解的思想，把初速度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无论它是否为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分解成两个分速度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，使其中一个分速度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对应的洛伦兹力与重力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或电场力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或重力和电场力的合力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等恒力平衡，使粒子做匀速直线运动；另一个分速度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，对应的洛伦兹力使粒子做匀速圆周运动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这样就把复杂的曲线运动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分解为两个比较常见的简单分运动，这种方法叫作配速法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配速法的本质就是运动的合成与分解，即将复杂的曲线运动简化为两个简单的分运动来处理</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4.eps" descr="id:2147490395;FounderCES"/>
          <p:cNvPicPr/>
          <p:nvPr/>
        </p:nvPicPr>
        <p:blipFill>
          <a:blip r:embed="rId1"/>
          <a:stretch>
            <a:fillRect/>
          </a:stretch>
        </p:blipFill>
        <p:spPr>
          <a:xfrm>
            <a:off x="478582" y="953985"/>
            <a:ext cx="1052195" cy="36957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646331"/>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情形如下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06574" y="1349058"/>
          <a:ext cx="11368120" cy="5177790"/>
        </p:xfrm>
        <a:graphic>
          <a:graphicData uri="http://schemas.openxmlformats.org/drawingml/2006/table">
            <a:tbl>
              <a:tblPr firstRow="1" firstCol="1" bandRow="1"/>
              <a:tblGrid>
                <a:gridCol w="5184576"/>
                <a:gridCol w="6183544"/>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重力不可忽略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磁感应强度垂直纸面向里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大小为</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把初速度分解为一个向左的速度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和一个向右的速度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合运动</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stretch>
            <a:fillRect/>
          </a:stretch>
        </p:blipFill>
        <p:spPr>
          <a:xfrm>
            <a:off x="1198662" y="3879632"/>
            <a:ext cx="3609975" cy="2438400"/>
          </a:xfrm>
          <a:prstGeom prst="rect">
            <a:avLst/>
          </a:prstGeom>
        </p:spPr>
      </p:pic>
      <p:pic>
        <p:nvPicPr>
          <p:cNvPr id="5" name="图片 4"/>
          <p:cNvPicPr>
            <a:picLocks noChangeAspect="1"/>
          </p:cNvPicPr>
          <p:nvPr/>
        </p:nvPicPr>
        <p:blipFill>
          <a:blip r:embed="rId2"/>
          <a:stretch>
            <a:fillRect/>
          </a:stretch>
        </p:blipFill>
        <p:spPr>
          <a:xfrm>
            <a:off x="6887294" y="4167664"/>
            <a:ext cx="3424366" cy="2046339"/>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6" y="980728"/>
          <a:ext cx="11449272" cy="5177790"/>
        </p:xfrm>
        <a:graphic>
          <a:graphicData uri="http://schemas.openxmlformats.org/drawingml/2006/table">
            <a:tbl>
              <a:tblPr firstRow="1" firstCol="1" bandRow="1"/>
              <a:tblGrid>
                <a:gridCol w="4896544"/>
                <a:gridCol w="655272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不计重力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磁感应强度垂直纸面向里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电场强度大小为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方向竖直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把初速度分解为一个向左的速度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和一个向右的速度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合运动</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stretch>
            <a:fillRect/>
          </a:stretch>
        </p:blipFill>
        <p:spPr>
          <a:xfrm>
            <a:off x="1198662" y="3880747"/>
            <a:ext cx="2984166" cy="2261383"/>
          </a:xfrm>
          <a:prstGeom prst="rect">
            <a:avLst/>
          </a:prstGeom>
        </p:spPr>
      </p:pic>
      <p:pic>
        <p:nvPicPr>
          <p:cNvPr id="5" name="图片 4"/>
          <p:cNvPicPr>
            <a:picLocks noChangeAspect="1"/>
          </p:cNvPicPr>
          <p:nvPr/>
        </p:nvPicPr>
        <p:blipFill>
          <a:blip r:embed="rId2"/>
          <a:stretch>
            <a:fillRect/>
          </a:stretch>
        </p:blipFill>
        <p:spPr>
          <a:xfrm>
            <a:off x="6239222" y="3684358"/>
            <a:ext cx="3960440" cy="241573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90236" y="3245708"/>
            <a:ext cx="1232762" cy="560584"/>
          </a:xfrm>
          <a:prstGeom prst="rect">
            <a:avLst/>
          </a:prstGeom>
        </p:spPr>
      </p:pic>
      <p:pic>
        <p:nvPicPr>
          <p:cNvPr id="2" name="图片 1"/>
          <p:cNvPicPr>
            <a:picLocks noChangeAspect="1"/>
          </p:cNvPicPr>
          <p:nvPr/>
        </p:nvPicPr>
        <p:blipFill>
          <a:blip r:embed="rId1"/>
          <a:stretch>
            <a:fillRect/>
          </a:stretch>
        </p:blipFill>
        <p:spPr>
          <a:xfrm>
            <a:off x="1673840" y="3284984"/>
            <a:ext cx="1088746" cy="560584"/>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31566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工作原理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离子在电场中加速时有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在磁场中做匀速圆周运动，有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，且偏转距离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由此可知，离子的比荷与偏转距离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的平方成反比，凡是比荷不相等的离子会被分开，并按比荷的大小顺序排列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利用质谱仪还可准确地测出每种离子的质量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315669"/>
              </a:xfrm>
              <a:blipFill rotWithShape="1">
                <a:blip r:embed="rId2"/>
                <a:stretch>
                  <a:fillRect l="-2" t="-15" r="1" b="5"/>
                </a:stretch>
              </a:blipFill>
            </p:spPr>
            <p:txBody>
              <a:bodyPr/>
              <a:lstStyle/>
              <a:p>
                <a:r>
                  <a:rPr lang="zh-CN" altLang="en-US">
                    <a:noFill/>
                  </a:rPr>
                  <a:t> </a:t>
                </a:r>
              </a:p>
            </p:txBody>
          </p:sp>
        </mc:Fallback>
      </mc:AlternateContent>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819460"/>
          <a:ext cx="11377264" cy="5726430"/>
        </p:xfrm>
        <a:graphic>
          <a:graphicData uri="http://schemas.openxmlformats.org/drawingml/2006/table">
            <a:tbl>
              <a:tblPr firstRow="1" firstCol="1" bandRow="1"/>
              <a:tblGrid>
                <a:gridCol w="4968552"/>
                <a:gridCol w="640871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重力不可忽略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磁感应强度垂直纸面向里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电场强度大小为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方向水平</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把初速度分解为一个斜向右上的速度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和一个斜向左下的速度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大小相等、方向相反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与重力及电场力的合力平衡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合运动</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1270670" y="4077072"/>
            <a:ext cx="2962697" cy="1982287"/>
          </a:xfrm>
          <a:prstGeom prst="rect">
            <a:avLst/>
          </a:prstGeom>
        </p:spPr>
      </p:pic>
      <p:pic>
        <p:nvPicPr>
          <p:cNvPr id="4" name="图片 3"/>
          <p:cNvPicPr>
            <a:picLocks noChangeAspect="1"/>
          </p:cNvPicPr>
          <p:nvPr/>
        </p:nvPicPr>
        <p:blipFill>
          <a:blip r:embed="rId2"/>
          <a:stretch>
            <a:fillRect/>
          </a:stretch>
        </p:blipFill>
        <p:spPr>
          <a:xfrm>
            <a:off x="6959302" y="4221088"/>
            <a:ext cx="3576678" cy="2028403"/>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836712"/>
          <a:ext cx="11377264" cy="5726430"/>
        </p:xfrm>
        <a:graphic>
          <a:graphicData uri="http://schemas.openxmlformats.org/drawingml/2006/table">
            <a:tbl>
              <a:tblPr firstRow="1" firstCol="1" bandRow="1"/>
              <a:tblGrid>
                <a:gridCol w="5033302"/>
                <a:gridCol w="634396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重力不可忽略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磁感应强垂直纸面向里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大小为</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分解为</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合运动</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838622" y="3665224"/>
            <a:ext cx="3714750" cy="2533650"/>
          </a:xfrm>
          <a:prstGeom prst="rect">
            <a:avLst/>
          </a:prstGeom>
        </p:spPr>
      </p:pic>
      <p:pic>
        <p:nvPicPr>
          <p:cNvPr id="4" name="图片 3"/>
          <p:cNvPicPr>
            <a:picLocks noChangeAspect="1"/>
          </p:cNvPicPr>
          <p:nvPr/>
        </p:nvPicPr>
        <p:blipFill>
          <a:blip r:embed="rId2"/>
          <a:stretch>
            <a:fillRect/>
          </a:stretch>
        </p:blipFill>
        <p:spPr>
          <a:xfrm>
            <a:off x="5591150" y="3665224"/>
            <a:ext cx="6003412" cy="2265667"/>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92270"/>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图所示，在竖直平面内建立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xOy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坐标系，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处有一微型水平台面，并将质量为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的带正电小球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处的平台上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第二象限内有水平向右的匀强电场，三、四象限内有垂直于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xOy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平面向里的匀强磁场，磁感应强度大小为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的带正电小球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轴向上发射，并与微型水平台面上的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球发生弹性正碰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以水平方向与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球发生弹性正碰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球被碰后经过第一象限进入第四象限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在磁场中运动时距离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轴的最远距离及最大速度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电荷量不发生转移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之间的静电力作用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53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.6</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92270"/>
              </a:xfrm>
              <a:blipFill rotWithShape="1">
                <a:blip r:embed="rId1"/>
                <a:stretch>
                  <a:fillRect l="-2" t="-15" r="1" b="15"/>
                </a:stretch>
              </a:blipFill>
            </p:spPr>
            <p:txBody>
              <a:bodyPr/>
              <a:lstStyle/>
              <a:p>
                <a:r>
                  <a:rPr lang="zh-CN" altLang="en-US">
                    <a:noFill/>
                  </a:rPr>
                  <a:t> </a:t>
                </a:r>
              </a:p>
            </p:txBody>
          </p:sp>
        </mc:Fallback>
      </mc:AlternateContent>
      <p:pic>
        <p:nvPicPr>
          <p:cNvPr id="3" name="24典例4.eps" descr="id:2147490410;FounderCES"/>
          <p:cNvPicPr/>
          <p:nvPr/>
        </p:nvPicPr>
        <p:blipFill>
          <a:blip r:embed="rId2"/>
          <a:stretch>
            <a:fillRect/>
          </a:stretch>
        </p:blipFill>
        <p:spPr>
          <a:xfrm>
            <a:off x="478582" y="836712"/>
            <a:ext cx="1009650" cy="325120"/>
          </a:xfrm>
          <a:prstGeom prst="rect">
            <a:avLst/>
          </a:prstGeom>
        </p:spPr>
      </p:pic>
      <p:pic>
        <p:nvPicPr>
          <p:cNvPr id="4" name="图片 3"/>
          <p:cNvPicPr>
            <a:picLocks noChangeAspect="1"/>
          </p:cNvPicPr>
          <p:nvPr/>
        </p:nvPicPr>
        <p:blipFill>
          <a:blip r:embed="rId3"/>
          <a:stretch>
            <a:fillRect/>
          </a:stretch>
        </p:blipFill>
        <p:spPr>
          <a:xfrm>
            <a:off x="5519142" y="4387146"/>
            <a:ext cx="2523281" cy="2088232"/>
          </a:xfrm>
          <a:prstGeom prst="rect">
            <a:avLst/>
          </a:prstGeom>
        </p:spPr>
      </p:pic>
      <p:pic>
        <p:nvPicPr>
          <p:cNvPr id="5" name="24答案.eps" descr="id:2147490445;FounderCES"/>
          <p:cNvPicPr/>
          <p:nvPr/>
        </p:nvPicPr>
        <p:blipFill>
          <a:blip r:embed="rId4"/>
          <a:stretch>
            <a:fillRect/>
          </a:stretch>
        </p:blipFill>
        <p:spPr>
          <a:xfrm>
            <a:off x="454663" y="5281402"/>
            <a:ext cx="840740" cy="299720"/>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126654" y="4779900"/>
                <a:ext cx="1638269" cy="1094467"/>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𝟗</m:t>
                        </m:r>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num>
                      <m:den>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i="1">
                            <a:solidFill>
                              <a:srgbClr val="000000"/>
                            </a:solidFill>
                            <a:latin typeface="Cambria Math" panose="02040503050406030204" pitchFamily="18" charset="0"/>
                            <a:cs typeface="Times New Roman" panose="02020603050405020304" pitchFamily="18" charset="0"/>
                          </a:rPr>
                          <m:t>g</m:t>
                        </m:r>
                      </m:den>
                    </m:f>
                  </m:oMath>
                </a14:m>
                <a:r>
                  <a:rPr lang="zh-CN" altLang="zh-CN" sz="240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𝟕</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baseline="-25000">
                    <a:solidFill>
                      <a:srgbClr val="000000"/>
                    </a:solidFill>
                    <a:cs typeface="Times New Roman" panose="02020603050405020304" pitchFamily="18" charset="0"/>
                  </a:rPr>
                  <a:t>0</a:t>
                </a:r>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126654" y="4779900"/>
                <a:ext cx="1638269" cy="1094467"/>
              </a:xfrm>
              <a:prstGeom prst="rect">
                <a:avLst/>
              </a:prstGeom>
              <a:blipFill rotWithShape="1">
                <a:blip r:embed="rId5"/>
                <a:stretch>
                  <a:fillRect l="-10" t="-23" r="8" b="56"/>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4963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在第二象限内运动到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处时速度方向水平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处时的速度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两球碰后的速度大小分别为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两球发生弹性正碰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49635"/>
              </a:xfrm>
              <a:blipFill rotWithShape="1">
                <a:blip r:embed="rId1"/>
                <a:stretch>
                  <a:fillRect l="-2" t="-19" r="1"/>
                </a:stretch>
              </a:blipFill>
            </p:spPr>
            <p:txBody>
              <a:bodyPr/>
              <a:lstStyle/>
              <a:p>
                <a:r>
                  <a:rPr lang="zh-CN" altLang="en-US">
                    <a:noFill/>
                  </a:rPr>
                  <a:t> </a:t>
                </a:r>
              </a:p>
            </p:txBody>
          </p:sp>
        </mc:Fallback>
      </mc:AlternateContent>
      <p:pic>
        <p:nvPicPr>
          <p:cNvPr id="3" name="24解析.eps" descr="id:2147490424;FounderCES"/>
          <p:cNvPicPr/>
          <p:nvPr/>
        </p:nvPicPr>
        <p:blipFill>
          <a:blip r:embed="rId2"/>
          <a:stretch>
            <a:fillRect/>
          </a:stretch>
        </p:blipFill>
        <p:spPr>
          <a:xfrm>
            <a:off x="478582" y="1124744"/>
            <a:ext cx="840740" cy="299720"/>
          </a:xfrm>
          <a:prstGeom prst="rect">
            <a:avLst/>
          </a:prstGeom>
        </p:spPr>
      </p:pic>
      <p:pic>
        <p:nvPicPr>
          <p:cNvPr id="4" name="图片 3"/>
          <p:cNvPicPr>
            <a:picLocks noChangeAspect="1"/>
          </p:cNvPicPr>
          <p:nvPr/>
        </p:nvPicPr>
        <p:blipFill>
          <a:blip r:embed="rId3"/>
          <a:stretch>
            <a:fillRect/>
          </a:stretch>
        </p:blipFill>
        <p:spPr>
          <a:xfrm>
            <a:off x="3718942" y="4128856"/>
            <a:ext cx="3888431" cy="2304256"/>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548680"/>
                <a:ext cx="11485848" cy="5066900"/>
              </a:xfrm>
            </p:spPr>
            <p:txBody>
              <a:bodyPr/>
              <a:lstStyle/>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处时有</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现进行配速处理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轴方向构造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它产生的洛伦兹力等于重力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利用平行四边形法则可知小球的另一分速度大小为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轴负方向夹角为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带电小球以</a:t>
                </a:r>
                <a:r>
                  <a:rPr lang="en-US" altLang="zh-CN" b="1" i="1" u="wavy">
                    <a:solidFill>
                      <a:srgbClr val="000000"/>
                    </a:solidFill>
                    <a:uFill>
                      <a:solidFill>
                        <a:srgbClr val="00AEE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𝟗</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u="wavy">
                    <a:solidFill>
                      <a:srgbClr val="000000"/>
                    </a:solidFill>
                    <a:uFill>
                      <a:solidFill>
                        <a:srgbClr val="00AEE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向右做匀速直线运动的同时</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i="1" u="wavy">
                    <a:solidFill>
                      <a:srgbClr val="000000"/>
                    </a:solidFill>
                    <a:uFill>
                      <a:solidFill>
                        <a:srgbClr val="00AEE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u="wavy">
                    <a:solidFill>
                      <a:srgbClr val="000000"/>
                    </a:solidFill>
                    <a:uFill>
                      <a:solidFill>
                        <a:srgbClr val="00AEE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的速度在匀强磁场中做匀速圆周运动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548680"/>
                <a:ext cx="11485848" cy="5066900"/>
              </a:xfrm>
              <a:blipFill rotWithShape="1">
                <a:blip r:embed="rId1"/>
                <a:stretch>
                  <a:fillRect l="-2" t="-1" r="1" b="5"/>
                </a:stretch>
              </a:blipFill>
            </p:spPr>
            <p:txBody>
              <a:bodyPr/>
              <a:lstStyle/>
              <a:p>
                <a:r>
                  <a:rPr lang="zh-CN" altLang="en-US">
                    <a:noFill/>
                  </a:rPr>
                  <a:t> </a:t>
                </a:r>
              </a:p>
            </p:txBody>
          </p:sp>
        </mc:Fallback>
      </mc:AlternateContent>
      <p:pic>
        <p:nvPicPr>
          <p:cNvPr id="3" name="箭头右.eps" descr="id:2147490438;FounderCES"/>
          <p:cNvPicPr/>
          <p:nvPr/>
        </p:nvPicPr>
        <p:blipFill>
          <a:blip r:embed="rId2"/>
          <a:stretch>
            <a:fillRect/>
          </a:stretch>
        </p:blipFill>
        <p:spPr>
          <a:xfrm>
            <a:off x="478582" y="5623467"/>
            <a:ext cx="394970" cy="310515"/>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873552" y="5333730"/>
                <a:ext cx="10991751" cy="889987"/>
              </a:xfrm>
              <a:prstGeom prst="rect">
                <a:avLst/>
              </a:prstGeom>
            </p:spPr>
            <p:txBody>
              <a:bodyPr wrap="square">
                <a:spAutoFit/>
              </a:bodyPr>
              <a:lstStyle/>
              <a:p>
                <a:pPr algn="just">
                  <a:lnSpc>
                    <a:spcPct val="150000"/>
                  </a:lnSpc>
                  <a:spcAft>
                    <a:spcPts val="0"/>
                  </a:spcAft>
                </a:pPr>
                <a:r>
                  <a:rPr lang="zh-CN" altLang="zh-CN" sz="2400">
                    <a:solidFill>
                      <a:srgbClr val="00AEEF"/>
                    </a:solidFill>
                    <a:ea typeface="楷体" panose="02010609060101010101" pitchFamily="49" charset="-122"/>
                    <a:cs typeface="Times New Roman" panose="02020603050405020304" pitchFamily="18" charset="0"/>
                  </a:rPr>
                  <a:t>小球在磁场中运动可看作匀速圆周运动和以</a:t>
                </a:r>
                <a14:m>
                  <m:oMath xmlns:m="http://schemas.openxmlformats.org/officeDocument/2006/math">
                    <m:f>
                      <m:fPr>
                        <m:ctrlPr>
                          <a:rPr lang="zh-CN" altLang="zh-CN" sz="2400"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AEEF"/>
                            </a:solidFill>
                            <a:latin typeface="Cambria Math" panose="02040503050406030204" pitchFamily="18" charset="0"/>
                            <a:cs typeface="Times New Roman" panose="02020603050405020304" pitchFamily="18" charset="0"/>
                          </a:rPr>
                          <m:t>𝟗</m:t>
                        </m:r>
                      </m:num>
                      <m:den>
                        <m:r>
                          <a:rPr lang="en-US" altLang="zh-CN" sz="2400" i="1">
                            <a:solidFill>
                              <a:srgbClr val="00AEEF"/>
                            </a:solidFill>
                            <a:latin typeface="Cambria Math" panose="02040503050406030204" pitchFamily="18" charset="0"/>
                            <a:cs typeface="Times New Roman" panose="02020603050405020304" pitchFamily="18" charset="0"/>
                          </a:rPr>
                          <m:t>𝟒</m:t>
                        </m:r>
                      </m:den>
                    </m:f>
                  </m:oMath>
                </a14:m>
                <a:r>
                  <a:rPr lang="en-US" altLang="zh-CN" sz="2400" i="1">
                    <a:solidFill>
                      <a:srgbClr val="00AEEF"/>
                    </a:solidFill>
                    <a:latin typeface="Book Antiqua" panose="02040602050305030304" pitchFamily="18" charset="0"/>
                    <a:cs typeface="Times New Roman" panose="02020603050405020304" pitchFamily="18" charset="0"/>
                  </a:rPr>
                  <a:t>v</a:t>
                </a:r>
                <a:r>
                  <a:rPr lang="en-US" altLang="zh-CN" sz="2400" baseline="-25000">
                    <a:solidFill>
                      <a:srgbClr val="00AEEF"/>
                    </a:solidFill>
                    <a:cs typeface="Times New Roman" panose="02020603050405020304" pitchFamily="18" charset="0"/>
                  </a:rPr>
                  <a:t>0</a:t>
                </a:r>
                <a:r>
                  <a:rPr lang="zh-CN" altLang="zh-CN" sz="2400">
                    <a:solidFill>
                      <a:srgbClr val="00AEEF"/>
                    </a:solidFill>
                    <a:ea typeface="楷体" panose="02010609060101010101" pitchFamily="49" charset="-122"/>
                    <a:cs typeface="Times New Roman" panose="02020603050405020304" pitchFamily="18" charset="0"/>
                  </a:rPr>
                  <a:t>的速度向右匀速运动的合成</a:t>
                </a:r>
                <a:r>
                  <a:rPr lang="en-US" altLang="zh-CN" sz="2400">
                    <a:solidFill>
                      <a:srgbClr val="00AEEF"/>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873552" y="5333730"/>
                <a:ext cx="10991751" cy="889987"/>
              </a:xfrm>
              <a:prstGeom prst="rect">
                <a:avLst/>
              </a:prstGeom>
              <a:blipFill rotWithShape="1">
                <a:blip r:embed="rId3"/>
                <a:stretch>
                  <a:fillRect l="-4" t="-41" r="3" b="9"/>
                </a:stretch>
              </a:blipFill>
            </p:spPr>
            <p:txBody>
              <a:bodyPr/>
              <a:lstStyle/>
              <a:p>
                <a:r>
                  <a:rPr lang="zh-CN" altLang="en-US">
                    <a:noFill/>
                  </a:rPr>
                  <a:t> </a:t>
                </a:r>
              </a:p>
            </p:txBody>
          </p:sp>
        </mc:Fallback>
      </mc:AlternateContent>
      <p:pic>
        <p:nvPicPr>
          <p:cNvPr id="6" name="图片 5"/>
          <p:cNvPicPr>
            <a:picLocks noChangeAspect="1"/>
          </p:cNvPicPr>
          <p:nvPr/>
        </p:nvPicPr>
        <p:blipFill>
          <a:blip r:embed="rId4"/>
          <a:stretch>
            <a:fillRect/>
          </a:stretch>
        </p:blipFill>
        <p:spPr>
          <a:xfrm>
            <a:off x="8399462" y="1412776"/>
            <a:ext cx="3213579" cy="1904344"/>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16145"/>
              </a:xfrm>
            </p:spPr>
            <p:txBody>
              <a:bodyPr/>
              <a:lstStyle/>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𝟒𝟓</m:t>
                        </m:r>
                        <m:sSubSup>
                          <m:sSub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故最远距离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cos53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𝟒𝟓</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416145"/>
              </a:xfrm>
              <a:blipFill rotWithShape="1">
                <a:blip r:embed="rId1"/>
                <a:stretch>
                  <a:fillRect l="-2" t="-14" r="1" b="-1516"/>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6527254" y="1588706"/>
            <a:ext cx="4608512" cy="2730971"/>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动量定理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在带电粒子在匀强磁场运动问题中的应用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如图所示，空间中存在垂直于纸面向里的匀强磁场，磁感应强度为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的带正电粒子在磁场中静止，某时刻给粒子垂直于磁场的初速度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，使其仅在洛伦兹力作用下做匀速圆周运动，运动一段时间后速度变为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把带电粒子的速度和洛伦兹力分别沿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轴方向分解，</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为初速度和末速度沿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轴方向的分量，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为初速度和末速度沿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轴方向的分量，任意时刻带电粒子所受洛伦兹力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轴方向的分量分别为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5.eps" descr="id:2147490452;FounderCES"/>
          <p:cNvPicPr/>
          <p:nvPr/>
        </p:nvPicPr>
        <p:blipFill>
          <a:blip r:embed="rId1"/>
          <a:stretch>
            <a:fillRect/>
          </a:stretch>
        </p:blipFill>
        <p:spPr>
          <a:xfrm>
            <a:off x="478582" y="908720"/>
            <a:ext cx="1073785" cy="376555"/>
          </a:xfrm>
          <a:prstGeom prst="rect">
            <a:avLst/>
          </a:prstGeom>
        </p:spPr>
      </p:pic>
      <p:pic>
        <p:nvPicPr>
          <p:cNvPr id="6" name="ca499u.jpg" descr="id:2147490459;FounderCES"/>
          <p:cNvPicPr/>
          <p:nvPr/>
        </p:nvPicPr>
        <p:blipFill>
          <a:blip r:embed="rId2"/>
          <a:stretch>
            <a:fillRect/>
          </a:stretch>
        </p:blipFill>
        <p:spPr>
          <a:xfrm>
            <a:off x="6128897" y="4149080"/>
            <a:ext cx="2395220" cy="24130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23826" y="853965"/>
          <a:ext cx="11305256" cy="4008916"/>
        </p:xfrm>
        <a:graphic>
          <a:graphicData uri="http://schemas.openxmlformats.org/drawingml/2006/table">
            <a:tbl>
              <a:tblPr firstRow="1" firstCol="1" bandRow="1"/>
              <a:tblGrid>
                <a:gridCol w="5455356"/>
                <a:gridCol w="5849900"/>
              </a:tblGrid>
              <a:tr h="235226">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hMerge="1">
                  <a:tcPr/>
                </a:tc>
              </a:tr>
              <a:tr h="235226">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3057940">
                <a:tc>
                  <a:txBody>
                    <a:bodyPr/>
                    <a:lstStyle/>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写出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轴方向上洛伦兹力的分力表达式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结合微元分析列出动量定理表达式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两边同时进行累积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写出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轴方向上洛伦兹力的分力表达式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结合微元分析列出动量定理表达式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两边同时进行累积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sp>
        <p:nvSpPr>
          <p:cNvPr id="4" name="矩形 3"/>
          <p:cNvSpPr/>
          <p:nvPr/>
        </p:nvSpPr>
        <p:spPr>
          <a:xfrm>
            <a:off x="369402" y="4978340"/>
            <a:ext cx="11521280" cy="576248"/>
          </a:xfrm>
          <a:prstGeom prst="rect">
            <a:avLst/>
          </a:prstGeom>
        </p:spPr>
        <p:txBody>
          <a:bodyPr wrap="square">
            <a:spAutoFit/>
          </a:bodyPr>
          <a:lstStyle/>
          <a:p>
            <a:pPr algn="just">
              <a:lnSpc>
                <a:spcPct val="150000"/>
              </a:lnSpc>
              <a:spcAft>
                <a:spcPts val="0"/>
              </a:spcAft>
            </a:pPr>
            <a:r>
              <a:rPr lang="zh-CN" altLang="zh-CN" sz="2400" spc="-100" smtClean="0">
                <a:solidFill>
                  <a:srgbClr val="000000"/>
                </a:solidFill>
                <a:cs typeface="Times New Roman" panose="02020603050405020304" pitchFamily="18" charset="0"/>
              </a:rPr>
              <a:t>利用</a:t>
            </a:r>
            <a:r>
              <a:rPr lang="zh-CN" altLang="zh-CN" sz="2400" spc="-100">
                <a:solidFill>
                  <a:srgbClr val="000000"/>
                </a:solidFill>
                <a:cs typeface="Times New Roman" panose="02020603050405020304" pitchFamily="18" charset="0"/>
              </a:rPr>
              <a:t>上述方法可便捷地分析出某个方向上速度变化与垂直于该速度方向位移的关系</a:t>
            </a:r>
            <a:r>
              <a:rPr lang="en-US" altLang="zh-CN" sz="2400" spc="-100">
                <a:solidFill>
                  <a:srgbClr val="000000"/>
                </a:solidFill>
                <a:latin typeface="宋体" panose="02010600030101010101" pitchFamily="2" charset="-122"/>
                <a:cs typeface="Times New Roman" panose="02020603050405020304" pitchFamily="18" charset="0"/>
              </a:rPr>
              <a:t>.</a:t>
            </a:r>
            <a:endParaRPr lang="zh-CN" altLang="zh-CN" sz="2400" spc="-100">
              <a:solidFill>
                <a:srgbClr val="000000"/>
              </a:solidFill>
              <a:cs typeface="Times New Roman" panose="02020603050405020304"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4718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的匀强磁场方向垂直纸面向里，匀强电场方向水平向左，比荷为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的带负电的微粒，刚好能够在纸面内以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的速度做匀速直线运动，速度方向与竖直方向的夹角为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已知图中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点是它的运动轨迹上的一点，重力加速度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求匀强电场的电场强度大小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47181"/>
              </a:xfrm>
              <a:blipFill rotWithShape="1">
                <a:blip r:embed="rId1"/>
                <a:stretch>
                  <a:fillRect l="-2" t="-21" r="1" b="15"/>
                </a:stretch>
              </a:blipFill>
            </p:spPr>
            <p:txBody>
              <a:bodyPr/>
              <a:lstStyle/>
              <a:p>
                <a:r>
                  <a:rPr lang="zh-CN" altLang="en-US">
                    <a:noFill/>
                  </a:rPr>
                  <a:t> </a:t>
                </a:r>
              </a:p>
            </p:txBody>
          </p:sp>
        </mc:Fallback>
      </mc:AlternateContent>
      <p:pic>
        <p:nvPicPr>
          <p:cNvPr id="3" name="24典例5.eps" descr="id:2147490474;FounderCES"/>
          <p:cNvPicPr/>
          <p:nvPr/>
        </p:nvPicPr>
        <p:blipFill>
          <a:blip r:embed="rId2"/>
          <a:stretch>
            <a:fillRect/>
          </a:stretch>
        </p:blipFill>
        <p:spPr>
          <a:xfrm>
            <a:off x="390047" y="908720"/>
            <a:ext cx="1203325" cy="387350"/>
          </a:xfrm>
          <a:prstGeom prst="rect">
            <a:avLst/>
          </a:prstGeom>
        </p:spPr>
      </p:pic>
      <p:pic>
        <p:nvPicPr>
          <p:cNvPr id="4" name="24答案.eps" descr="id:2147490502;FounderCES"/>
          <p:cNvPicPr/>
          <p:nvPr/>
        </p:nvPicPr>
        <p:blipFill>
          <a:blip r:embed="rId3"/>
          <a:stretch>
            <a:fillRect/>
          </a:stretch>
        </p:blipFill>
        <p:spPr>
          <a:xfrm>
            <a:off x="571339" y="3887422"/>
            <a:ext cx="840740" cy="299720"/>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486694" y="3789040"/>
                <a:ext cx="1255600" cy="496483"/>
              </a:xfrm>
              <a:prstGeom prst="rect">
                <a:avLst/>
              </a:prstGeom>
            </p:spPr>
            <p:txBody>
              <a:bodyPr wrap="none">
                <a:spAutoFit/>
              </a:bodyPr>
              <a:lstStyle/>
              <a:p>
                <a:r>
                  <a:rPr lang="en-US" altLang="zh-CN" sz="2400" smtClean="0">
                    <a:solidFill>
                      <a:schemeClr val="tx1"/>
                    </a:solidFill>
                  </a:rPr>
                  <a:t>5</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r>
                          <a:rPr lang="en-US" altLang="zh-CN" sz="2400" i="1">
                            <a:solidFill>
                              <a:schemeClr val="tx1"/>
                            </a:solidFill>
                            <a:latin typeface="Cambria Math" panose="02040503050406030204" pitchFamily="18" charset="0"/>
                            <a:cs typeface="Times New Roman" panose="02020603050405020304" pitchFamily="18" charset="0"/>
                          </a:rPr>
                          <m:t>𝟑</m:t>
                        </m:r>
                      </m:e>
                    </m:rad>
                  </m:oMath>
                </a14:m>
                <a:r>
                  <a:rPr lang="en-US" altLang="zh-CN" sz="2400">
                    <a:solidFill>
                      <a:schemeClr val="tx1"/>
                    </a:solidFill>
                  </a:rPr>
                  <a:t>N/C</a:t>
                </a:r>
                <a:endParaRPr lang="zh-CN" altLang="en-US">
                  <a:solidFill>
                    <a:schemeClr val="tx1"/>
                  </a:solidFill>
                </a:endParaRPr>
              </a:p>
            </p:txBody>
          </p:sp>
        </mc:Choice>
        <mc:Fallback>
          <p:sp>
            <p:nvSpPr>
              <p:cNvPr id="5" name="矩形 4"/>
              <p:cNvSpPr>
                <a:spLocks noRot="1" noChangeAspect="1" noMove="1" noResize="1" noEditPoints="1" noAdjustHandles="1" noChangeArrowheads="1" noChangeShapeType="1" noTextEdit="1"/>
              </p:cNvSpPr>
              <p:nvPr/>
            </p:nvSpPr>
            <p:spPr>
              <a:xfrm>
                <a:off x="1486694" y="3789040"/>
                <a:ext cx="1255600" cy="496483"/>
              </a:xfrm>
              <a:prstGeom prst="rect">
                <a:avLst/>
              </a:prstGeom>
              <a:blipFill rotWithShape="1">
                <a:blip r:embed="rId4"/>
                <a:stretch>
                  <a:fillRect l="-13" t="-127" r="29" b="10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矩形 6"/>
              <p:cNvSpPr/>
              <p:nvPr/>
            </p:nvSpPr>
            <p:spPr>
              <a:xfrm>
                <a:off x="381421" y="4293096"/>
                <a:ext cx="7848872" cy="2143728"/>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微粒</a:t>
                </a:r>
                <a:r>
                  <a:rPr lang="zh-CN" altLang="zh-CN" sz="2400">
                    <a:solidFill>
                      <a:srgbClr val="000000"/>
                    </a:solidFill>
                    <a:ea typeface="楷体" panose="02010609060101010101" pitchFamily="49" charset="-122"/>
                    <a:cs typeface="Times New Roman" panose="02020603050405020304" pitchFamily="18" charset="0"/>
                  </a:rPr>
                  <a:t>做匀速直线运动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受力分析如图所示</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则</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qB</a:t>
                </a:r>
                <a:r>
                  <a:rPr lang="en-US" altLang="zh-CN" sz="2400" i="1">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qE</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mg</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30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tan30</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mtClean="0">
                            <a:solidFill>
                              <a:srgbClr val="000000"/>
                            </a:solidFill>
                            <a:latin typeface="Cambria Math" panose="02040503050406030204" pitchFamily="18" charset="0"/>
                            <a:cs typeface="Times New Roman" panose="02020603050405020304" pitchFamily="18" charset="0"/>
                          </a:rPr>
                          <m:t>𝒎</m:t>
                        </m:r>
                        <m:r>
                          <m:rPr>
                            <m:nor/>
                          </m:rPr>
                          <a:rPr lang="en-US" altLang="zh-CN" sz="2400" i="1">
                            <a:solidFill>
                              <a:srgbClr val="000000"/>
                            </a:solidFill>
                            <a:latin typeface="Cambria Math" panose="02040503050406030204" pitchFamily="18" charset="0"/>
                            <a:cs typeface="Times New Roman" panose="02020603050405020304" pitchFamily="18" charset="0"/>
                          </a:rPr>
                          <m:t>g</m:t>
                        </m:r>
                      </m:num>
                      <m:den>
                        <m:r>
                          <a:rPr lang="en-US" altLang="zh-CN" sz="2400" i="1">
                            <a:solidFill>
                              <a:srgbClr val="000000"/>
                            </a:solidFill>
                            <a:latin typeface="Cambria Math" panose="02040503050406030204" pitchFamily="18" charset="0"/>
                            <a:cs typeface="Times New Roman" panose="02020603050405020304" pitchFamily="18" charset="0"/>
                          </a:rPr>
                          <m:t>𝒒𝑬</m:t>
                        </m:r>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代入数据解得</a:t>
                </a:r>
                <a:r>
                  <a:rPr lang="en-US" altLang="zh-CN" sz="2400" i="1">
                    <a:solidFill>
                      <a:srgbClr val="000000"/>
                    </a:solidFill>
                    <a:cs typeface="Times New Roman" panose="02020603050405020304" pitchFamily="18" charset="0"/>
                  </a:rPr>
                  <a:t>E</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5</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oMath>
                </a14:m>
                <a:r>
                  <a:rPr lang="en-US" altLang="zh-CN" sz="2400">
                    <a:solidFill>
                      <a:srgbClr val="000000"/>
                    </a:solidFill>
                    <a:cs typeface="Times New Roman" panose="02020603050405020304" pitchFamily="18" charset="0"/>
                  </a:rPr>
                  <a:t>N/C</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381421" y="4293096"/>
                <a:ext cx="7848872" cy="2143728"/>
              </a:xfrm>
              <a:prstGeom prst="rect">
                <a:avLst/>
              </a:prstGeom>
              <a:blipFill rotWithShape="1">
                <a:blip r:embed="rId5"/>
                <a:stretch>
                  <a:fillRect l="-5" t="-23" r="1" b="22"/>
                </a:stretch>
              </a:blipFill>
            </p:spPr>
            <p:txBody>
              <a:bodyPr/>
              <a:lstStyle/>
              <a:p>
                <a:r>
                  <a:rPr lang="zh-CN" altLang="en-US">
                    <a:noFill/>
                  </a:rPr>
                  <a:t> </a:t>
                </a:r>
              </a:p>
            </p:txBody>
          </p:sp>
        </mc:Fallback>
      </mc:AlternateContent>
      <p:pic>
        <p:nvPicPr>
          <p:cNvPr id="8" name="ca500u.jpg" descr="id:2147490481;FounderCES"/>
          <p:cNvPicPr/>
          <p:nvPr/>
        </p:nvPicPr>
        <p:blipFill>
          <a:blip r:embed="rId6"/>
          <a:stretch>
            <a:fillRect/>
          </a:stretch>
        </p:blipFill>
        <p:spPr>
          <a:xfrm>
            <a:off x="8753087" y="3203844"/>
            <a:ext cx="1850390" cy="1966595"/>
          </a:xfrm>
          <a:prstGeom prst="rect">
            <a:avLst/>
          </a:prstGeom>
        </p:spPr>
      </p:pic>
      <p:pic>
        <p:nvPicPr>
          <p:cNvPr id="10" name="24解析.eps" descr="id:2147490488;FounderCES"/>
          <p:cNvPicPr/>
          <p:nvPr/>
        </p:nvPicPr>
        <p:blipFill>
          <a:blip r:embed="rId7"/>
          <a:stretch>
            <a:fillRect/>
          </a:stretch>
        </p:blipFill>
        <p:spPr>
          <a:xfrm>
            <a:off x="554954" y="4498754"/>
            <a:ext cx="840740" cy="299720"/>
          </a:xfrm>
          <a:prstGeom prst="rect">
            <a:avLst/>
          </a:prstGeom>
        </p:spPr>
      </p:pic>
      <p:pic>
        <p:nvPicPr>
          <p:cNvPr id="6" name="图片 5"/>
          <p:cNvPicPr>
            <a:picLocks noChangeAspect="1"/>
          </p:cNvPicPr>
          <p:nvPr/>
        </p:nvPicPr>
        <p:blipFill>
          <a:blip r:embed="rId8"/>
          <a:stretch>
            <a:fillRect/>
          </a:stretch>
        </p:blipFill>
        <p:spPr>
          <a:xfrm>
            <a:off x="7463358" y="3186585"/>
            <a:ext cx="3578136" cy="25905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当微粒运动到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点时，撤去磁场，当微粒运动到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，速度变为竖直，求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点的水平距离和竖直距离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502;FounderCES"/>
          <p:cNvPicPr/>
          <p:nvPr/>
        </p:nvPicPr>
        <p:blipFill>
          <a:blip r:embed="rId1"/>
          <a:stretch>
            <a:fillRect/>
          </a:stretch>
        </p:blipFill>
        <p:spPr>
          <a:xfrm>
            <a:off x="545763" y="2280628"/>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486694" y="1844824"/>
                <a:ext cx="1770100" cy="983474"/>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a:solidFill>
                      <a:srgbClr val="000000"/>
                    </a:solidFill>
                    <a:cs typeface="Times New Roman" panose="02020603050405020304" pitchFamily="18" charset="0"/>
                  </a:rPr>
                  <a:t>m</a:t>
                </a:r>
                <a:r>
                  <a:rPr lang="zh-CN" altLang="zh-CN" sz="240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𝟑𝟓</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a:solidFill>
                      <a:srgbClr val="000000"/>
                    </a:solidFill>
                    <a:cs typeface="Times New Roman" panose="02020603050405020304" pitchFamily="18" charset="0"/>
                  </a:rPr>
                  <a:t>m</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486694" y="1844824"/>
                <a:ext cx="1770100" cy="983474"/>
              </a:xfrm>
              <a:prstGeom prst="rect">
                <a:avLst/>
              </a:prstGeom>
              <a:blipFill rotWithShape="1">
                <a:blip r:embed="rId2"/>
                <a:stretch>
                  <a:fillRect l="-9" t="-15" r="29" b="1"/>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4077537" y="2580348"/>
            <a:ext cx="3235109" cy="29689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7081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回旋加速器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原理图</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回旋加速器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主要由两个半圆形的中空铜盒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构成，两盒间留有一狭缝，置于真空中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由电磁铁产生的匀强磁场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垂直穿过盒面，由高频振荡器产生的交变电压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加在两盒的狭缝处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0017;FounderCES"/>
          <p:cNvPicPr/>
          <p:nvPr/>
        </p:nvPicPr>
        <p:blipFill>
          <a:blip r:embed="rId1"/>
          <a:stretch>
            <a:fillRect/>
          </a:stretch>
        </p:blipFill>
        <p:spPr>
          <a:xfrm>
            <a:off x="478582" y="908720"/>
            <a:ext cx="1285875" cy="341630"/>
          </a:xfrm>
          <a:prstGeom prst="rect">
            <a:avLst/>
          </a:prstGeom>
        </p:spPr>
      </p:pic>
      <p:pic>
        <p:nvPicPr>
          <p:cNvPr id="6" name="cb09.jpg" descr="id:2147490024;FounderCES"/>
          <p:cNvPicPr/>
          <p:nvPr/>
        </p:nvPicPr>
        <p:blipFill>
          <a:blip r:embed="rId2"/>
          <a:stretch>
            <a:fillRect/>
          </a:stretch>
        </p:blipFill>
        <p:spPr>
          <a:xfrm>
            <a:off x="3934966" y="1772816"/>
            <a:ext cx="3381375" cy="2810510"/>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34373"/>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去磁场后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微粒做类平抛运动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将速度分解可得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水平方向的加速度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水平方向的速度减为零所用时间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此时微粒与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点的水平距离为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点的竖直距离为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34373"/>
              </a:xfrm>
              <a:blipFill rotWithShape="1">
                <a:blip r:embed="rId1"/>
                <a:stretch>
                  <a:fillRect l="-2" t="-12" r="1" b="-619"/>
                </a:stretch>
              </a:blipFill>
            </p:spPr>
            <p:txBody>
              <a:bodyPr/>
              <a:lstStyle/>
              <a:p>
                <a:r>
                  <a:rPr lang="zh-CN" altLang="en-US">
                    <a:noFill/>
                  </a:rPr>
                  <a:t> </a:t>
                </a:r>
              </a:p>
            </p:txBody>
          </p:sp>
        </mc:Fallback>
      </mc:AlternateContent>
      <p:pic>
        <p:nvPicPr>
          <p:cNvPr id="3" name="24解析.eps" descr="id:2147490488;FounderCES"/>
          <p:cNvPicPr/>
          <p:nvPr/>
        </p:nvPicPr>
        <p:blipFill>
          <a:blip r:embed="rId2"/>
          <a:stretch>
            <a:fillRect/>
          </a:stretch>
        </p:blipFill>
        <p:spPr>
          <a:xfrm>
            <a:off x="478582" y="908720"/>
            <a:ext cx="840740" cy="299720"/>
          </a:xfrm>
          <a:prstGeom prst="rect">
            <a:avLst/>
          </a:prstGeom>
        </p:spPr>
      </p:pic>
      <p:pic>
        <p:nvPicPr>
          <p:cNvPr id="4" name="图片 3"/>
          <p:cNvPicPr>
            <a:picLocks noChangeAspect="1"/>
          </p:cNvPicPr>
          <p:nvPr/>
        </p:nvPicPr>
        <p:blipFill>
          <a:blip r:embed="rId3"/>
          <a:stretch>
            <a:fillRect/>
          </a:stretch>
        </p:blipFill>
        <p:spPr>
          <a:xfrm>
            <a:off x="7175326" y="1978822"/>
            <a:ext cx="3235109" cy="2968967"/>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的条件下，当微粒运动到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点时，撤去电场，同时恢复被撤去的磁场，求在此后的运动中，微粒与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点在竖直方向上的最大距离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502;FounderCES"/>
          <p:cNvPicPr/>
          <p:nvPr/>
        </p:nvPicPr>
        <p:blipFill>
          <a:blip r:embed="rId1"/>
          <a:stretch>
            <a:fillRect/>
          </a:stretch>
        </p:blipFill>
        <p:spPr>
          <a:xfrm>
            <a:off x="478582" y="2060848"/>
            <a:ext cx="840740" cy="29972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486694" y="1700808"/>
                <a:ext cx="1560107" cy="912942"/>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𝟏𝟎</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𝟓𝟕</m:t>
                            </m:r>
                          </m:e>
                        </m:rad>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𝟔𝟓</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a:solidFill>
                      <a:srgbClr val="000000"/>
                    </a:solidFill>
                    <a:cs typeface="Times New Roman" panose="02020603050405020304" pitchFamily="18" charset="0"/>
                  </a:rPr>
                  <a:t>m</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486694" y="1700808"/>
                <a:ext cx="1560107" cy="912942"/>
              </a:xfrm>
              <a:prstGeom prst="rect">
                <a:avLst/>
              </a:prstGeom>
              <a:blipFill rotWithShape="1">
                <a:blip r:embed="rId2"/>
                <a:stretch>
                  <a:fillRect l="-10" t="-30" r="5" b="-1520"/>
                </a:stretch>
              </a:blipFill>
            </p:spPr>
            <p:txBody>
              <a:bodyPr/>
              <a:lstStyle/>
              <a:p>
                <a:r>
                  <a:rPr lang="zh-CN" altLang="en-US">
                    <a:noFill/>
                  </a:rPr>
                  <a:t> </a:t>
                </a:r>
              </a:p>
            </p:txBody>
          </p:sp>
        </mc:Fallback>
      </mc:AlternateContent>
      <p:pic>
        <p:nvPicPr>
          <p:cNvPr id="7" name="图片 6"/>
          <p:cNvPicPr>
            <a:picLocks noChangeAspect="1"/>
          </p:cNvPicPr>
          <p:nvPr/>
        </p:nvPicPr>
        <p:blipFill>
          <a:blip r:embed="rId3"/>
          <a:stretch>
            <a:fillRect/>
          </a:stretch>
        </p:blipFill>
        <p:spPr>
          <a:xfrm>
            <a:off x="4078982" y="2613750"/>
            <a:ext cx="3235109" cy="29689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8600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的条件下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微粒与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点的竖直距离最大时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为水平方向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在水平方向上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可求得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𝟓𝟕</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微粒与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点在竖直方向上的最大距离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𝟓𝟕</m:t>
                            </m:r>
                          </m:e>
                        </m:rad>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86008"/>
              </a:xfrm>
              <a:blipFill rotWithShape="1">
                <a:blip r:embed="rId1"/>
                <a:stretch>
                  <a:fillRect l="-2" t="-11" r="1" b="9"/>
                </a:stretch>
              </a:blipFill>
            </p:spPr>
            <p:txBody>
              <a:bodyPr/>
              <a:lstStyle/>
              <a:p>
                <a:r>
                  <a:rPr lang="zh-CN" altLang="en-US">
                    <a:noFill/>
                  </a:rPr>
                  <a:t> </a:t>
                </a:r>
              </a:p>
            </p:txBody>
          </p:sp>
        </mc:Fallback>
      </mc:AlternateContent>
      <p:pic>
        <p:nvPicPr>
          <p:cNvPr id="3" name="24解析.eps" descr="id:2147490488;FounderCES"/>
          <p:cNvPicPr/>
          <p:nvPr/>
        </p:nvPicPr>
        <p:blipFill>
          <a:blip r:embed="rId2"/>
          <a:stretch>
            <a:fillRect/>
          </a:stretch>
        </p:blipFill>
        <p:spPr>
          <a:xfrm>
            <a:off x="478582" y="908720"/>
            <a:ext cx="840740" cy="299720"/>
          </a:xfrm>
          <a:prstGeom prst="rect">
            <a:avLst/>
          </a:prstGeom>
        </p:spPr>
      </p:pic>
      <p:pic>
        <p:nvPicPr>
          <p:cNvPr id="4" name="图片 3"/>
          <p:cNvPicPr>
            <a:picLocks noChangeAspect="1"/>
          </p:cNvPicPr>
          <p:nvPr/>
        </p:nvPicPr>
        <p:blipFill>
          <a:blip r:embed="rId3"/>
          <a:stretch>
            <a:fillRect/>
          </a:stretch>
        </p:blipFill>
        <p:spPr>
          <a:xfrm>
            <a:off x="4799062" y="1484784"/>
            <a:ext cx="304801" cy="308473"/>
          </a:xfrm>
          <a:prstGeom prst="rect">
            <a:avLst/>
          </a:prstGeom>
        </p:spPr>
      </p:pic>
      <p:pic>
        <p:nvPicPr>
          <p:cNvPr id="5" name="图片 4"/>
          <p:cNvPicPr>
            <a:picLocks noChangeAspect="1"/>
          </p:cNvPicPr>
          <p:nvPr/>
        </p:nvPicPr>
        <p:blipFill>
          <a:blip r:embed="rId4"/>
          <a:stretch>
            <a:fillRect/>
          </a:stretch>
        </p:blipFill>
        <p:spPr>
          <a:xfrm>
            <a:off x="6743278" y="2348880"/>
            <a:ext cx="3235109" cy="296896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工作原理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电场的作用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处引出的带电粒子经过狭缝时被加速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磁场的特点及作用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带电粒子在洛伦兹力作用下做匀速圆周运动，每经过半个圆周，都会再次进入电场中被加速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交变电压的周期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与带电粒子在磁场中运动的周期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75432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加速电压</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每次通过狭缝时粒子获得速度的增量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粒子做圆周运动时半径的变化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形盒中绕的圈数少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加速的次数少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粒子加速的时间短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则加速的次数多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加速的时间长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0031;FounderCES"/>
          <p:cNvPicPr/>
          <p:nvPr/>
        </p:nvPicPr>
        <p:blipFill>
          <a:blip r:embed="rId1"/>
          <a:stretch>
            <a:fillRect/>
          </a:stretch>
        </p:blipFill>
        <p:spPr>
          <a:xfrm>
            <a:off x="478582" y="908720"/>
            <a:ext cx="1191895" cy="3327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2"/>
          <a:stretch>
            <a:fillRect/>
          </a:stretch>
        </p:blipFill>
        <p:spPr>
          <a:xfrm>
            <a:off x="360854" y="1700808"/>
            <a:ext cx="1149350" cy="40322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556792"/>
                <a:ext cx="11485848" cy="3730637"/>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回旋加速器的原理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交流电压的周期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带电粒子做匀速圆周运动的周期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𝐪𝐁</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，与速率、半径均无关，运动相等的时间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半个周期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后进入电场，为了保证带电粒子每次经过狭缝时都被加速，须在狭缝两侧加上跟带电粒子在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形盒中运动周期相同的交流电压，所以交流电压的周期也与粒子的速率、半径无关，由带电粒子的比荷和磁场的磁感应强度决定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1556792"/>
                <a:ext cx="11485848" cy="3730637"/>
              </a:xfrm>
              <a:blipFill rotWithShape="1">
                <a:blip r:embed="rId3"/>
                <a:stretch>
                  <a:fillRect l="-2" t="-11" r="1" b="11"/>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12410</Words>
  <Application>WPS 演示</Application>
  <PresentationFormat>自定义</PresentationFormat>
  <Paragraphs>454</Paragraphs>
  <Slides>62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62</vt:i4>
      </vt:variant>
    </vt:vector>
  </HeadingPairs>
  <TitlesOfParts>
    <vt:vector size="75"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413</cp:revision>
  <dcterms:created xsi:type="dcterms:W3CDTF">2020-11-06T05:24:00Z</dcterms:created>
  <dcterms:modified xsi:type="dcterms:W3CDTF">2025-08-06T08:34:26Z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0ED1F21EC904440B9F7974F4F72295BB_12</vt:lpwstr>
  </property>
</Properties>
</file>